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mov" ContentType="video/unknown"/>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Lst>
  <p:sldIdLst>
    <p:sldId id="256" r:id="rId2"/>
    <p:sldId id="258" r:id="rId3"/>
    <p:sldId id="257" r:id="rId4"/>
    <p:sldId id="259" r:id="rId5"/>
    <p:sldId id="260" r:id="rId6"/>
    <p:sldId id="261" r:id="rId7"/>
    <p:sldId id="262" r:id="rId8"/>
    <p:sldId id="263" r:id="rId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10" d="100"/>
          <a:sy n="110" d="100"/>
        </p:scale>
        <p:origin x="-1160"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printerSettings" Target="printerSettings/printerSettings1.bin"/></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4"/>
            <a:ext cx="7315200" cy="2595025"/>
          </a:xfrm>
        </p:spPr>
        <p:txBody>
          <a:bodyPr>
            <a:normAutofit/>
          </a:bodyPr>
          <a:lstStyle>
            <a:lvl1pPr>
              <a:defRPr sz="4800"/>
            </a:lvl1pPr>
          </a:lstStyle>
          <a:p>
            <a:r>
              <a:rPr lang="en-US" smtClean="0"/>
              <a:t>Click to edit Master title style</a:t>
            </a:r>
            <a:endParaRPr lang="en-US"/>
          </a:p>
        </p:txBody>
      </p:sp>
      <p:sp>
        <p:nvSpPr>
          <p:cNvPr id="3" name="Subtitle 2"/>
          <p:cNvSpPr>
            <a:spLocks noGrp="1"/>
          </p:cNvSpPr>
          <p:nvPr>
            <p:ph type="subTitle" idx="1"/>
          </p:nvPr>
        </p:nvSpPr>
        <p:spPr>
          <a:xfrm>
            <a:off x="914400" y="5166530"/>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D5EE80D6-2C19-6A40-B504-3FF18ADAF71F}" type="datetimeFigureOut">
              <a:rPr lang="en-US" smtClean="0"/>
              <a:t>7/5/12</a:t>
            </a:fld>
            <a:endParaRPr lang="en-US"/>
          </a:p>
        </p:txBody>
      </p:sp>
      <p:sp>
        <p:nvSpPr>
          <p:cNvPr id="8" name="Slide Number Placeholder 7"/>
          <p:cNvSpPr>
            <a:spLocks noGrp="1"/>
          </p:cNvSpPr>
          <p:nvPr>
            <p:ph type="sldNum" sz="quarter" idx="11"/>
          </p:nvPr>
        </p:nvSpPr>
        <p:spPr/>
        <p:txBody>
          <a:bodyPr/>
          <a:lstStyle/>
          <a:p>
            <a:fld id="{925DEDAA-50E5-A24D-B78F-747D53853724}"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EE80D6-2C19-6A40-B504-3FF18ADAF71F}" type="datetimeFigureOut">
              <a:rPr lang="en-US" smtClean="0"/>
              <a:t>7/5/12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DEDAA-50E5-A24D-B78F-747D5385372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0" y="1826709"/>
            <a:ext cx="1492499" cy="448445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54524" y="1826709"/>
            <a:ext cx="5241476" cy="448445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EE80D6-2C19-6A40-B504-3FF18ADAF71F}" type="datetimeFigureOut">
              <a:rPr lang="en-US" smtClean="0"/>
              <a:t>7/5/12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DEDAA-50E5-A24D-B78F-747D5385372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5EE80D6-2C19-6A40-B504-3FF18ADAF71F}" type="datetimeFigureOut">
              <a:rPr lang="en-US" smtClean="0"/>
              <a:t>7/5/12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DEDAA-50E5-A24D-B78F-747D5385372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0" cap="none"/>
            </a:lvl1pPr>
          </a:lstStyle>
          <a:p>
            <a:r>
              <a:rPr lang="en-US" smtClean="0"/>
              <a:t>Click to edit Master title style</a:t>
            </a:r>
            <a:endParaRPr lang="en-US"/>
          </a:p>
        </p:txBody>
      </p:sp>
      <p:sp>
        <p:nvSpPr>
          <p:cNvPr id="3" name="Text Placeholder 2"/>
          <p:cNvSpPr>
            <a:spLocks noGrp="1"/>
          </p:cNvSpPr>
          <p:nvPr>
            <p:ph type="body" idx="1"/>
          </p:nvPr>
        </p:nvSpPr>
        <p:spPr>
          <a:xfrm>
            <a:off x="914400" y="3865097"/>
            <a:ext cx="73152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EE80D6-2C19-6A40-B504-3FF18ADAF71F}" type="datetimeFigureOut">
              <a:rPr lang="en-US" smtClean="0"/>
              <a:t>7/5/12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DEDAA-50E5-A24D-B78F-747D5385372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5EE80D6-2C19-6A40-B504-3FF18ADAF71F}" type="datetimeFigureOut">
              <a:rPr lang="en-US" smtClean="0"/>
              <a:t>7/5/12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DEDAA-50E5-A24D-B78F-747D53853724}" type="slidenum">
              <a:rPr lang="en-US" smtClean="0"/>
              <a:t>‹#›</a:t>
            </a:fld>
            <a:endParaRPr lang="en-US"/>
          </a:p>
        </p:txBody>
      </p:sp>
      <p:sp>
        <p:nvSpPr>
          <p:cNvPr id="9" name="Title 8"/>
          <p:cNvSpPr>
            <a:spLocks noGrp="1"/>
          </p:cNvSpPr>
          <p:nvPr>
            <p:ph type="title"/>
          </p:nvPr>
        </p:nvSpPr>
        <p:spPr>
          <a:xfrm>
            <a:off x="914400" y="1544715"/>
            <a:ext cx="7315200" cy="1154097"/>
          </a:xfrm>
        </p:spPr>
        <p:txBody>
          <a:bodyPr/>
          <a:lstStyle/>
          <a:p>
            <a:r>
              <a:rPr lang="en-US" smtClean="0"/>
              <a:t>Click to edit Master title style</a:t>
            </a:r>
            <a:endParaRPr lang="en-US"/>
          </a:p>
        </p:txBody>
      </p:sp>
      <p:sp>
        <p:nvSpPr>
          <p:cNvPr id="8" name="Content Placeholder 7"/>
          <p:cNvSpPr>
            <a:spLocks noGrp="1"/>
          </p:cNvSpPr>
          <p:nvPr>
            <p:ph sz="quarter" idx="13"/>
          </p:nvPr>
        </p:nvSpPr>
        <p:spPr>
          <a:xfrm>
            <a:off x="914400" y="2743200"/>
            <a:ext cx="3566160" cy="35935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81728" y="2743200"/>
            <a:ext cx="3566160" cy="35956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85144" y="2743200"/>
            <a:ext cx="336206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D5EE80D6-2C19-6A40-B504-3FF18ADAF71F}" type="datetimeFigureOut">
              <a:rPr lang="en-US" smtClean="0"/>
              <a:t>7/5/12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5DEDAA-50E5-A24D-B78F-747D53853724}" type="slidenum">
              <a:rPr lang="en-US" smtClean="0"/>
              <a:t>‹#›</a:t>
            </a:fld>
            <a:endParaRPr lang="en-US"/>
          </a:p>
        </p:txBody>
      </p:sp>
      <p:sp>
        <p:nvSpPr>
          <p:cNvPr id="10" name="Title 9"/>
          <p:cNvSpPr>
            <a:spLocks noGrp="1"/>
          </p:cNvSpPr>
          <p:nvPr>
            <p:ph type="title"/>
          </p:nvPr>
        </p:nvSpPr>
        <p:spPr>
          <a:xfrm>
            <a:off x="914400" y="1544715"/>
            <a:ext cx="7315200" cy="1154097"/>
          </a:xfrm>
        </p:spPr>
        <p:txBody>
          <a:bodyPr/>
          <a:lstStyle/>
          <a:p>
            <a:r>
              <a:rPr lang="en-US" smtClean="0"/>
              <a:t>Click to edit Master title style</a:t>
            </a:r>
            <a:endParaRPr lang="en-US" dirty="0"/>
          </a:p>
        </p:txBody>
      </p:sp>
      <p:sp>
        <p:nvSpPr>
          <p:cNvPr id="11" name="Content Placeholder 10"/>
          <p:cNvSpPr>
            <a:spLocks noGrp="1"/>
          </p:cNvSpPr>
          <p:nvPr>
            <p:ph sz="quarter" idx="13"/>
          </p:nvPr>
        </p:nvSpPr>
        <p:spPr>
          <a:xfrm>
            <a:off x="914400" y="3383280"/>
            <a:ext cx="3566160" cy="2953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81727" y="3383280"/>
            <a:ext cx="3566160" cy="2953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EE80D6-2C19-6A40-B504-3FF18ADAF71F}" type="datetimeFigureOut">
              <a:rPr lang="en-US" smtClean="0"/>
              <a:t>7/5/12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5DEDAA-50E5-A24D-B78F-747D5385372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EE80D6-2C19-6A40-B504-3FF18ADAF71F}" type="datetimeFigureOut">
              <a:rPr lang="en-US" smtClean="0"/>
              <a:t>7/5/12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5DEDAA-50E5-A24D-B78F-747D5385372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2173015"/>
          </a:xfrm>
        </p:spPr>
        <p:txBody>
          <a:bodyPr anchor="b">
            <a:normAutofit/>
          </a:bodyPr>
          <a:lstStyle>
            <a:lvl1pPr algn="l">
              <a:defRPr sz="2800" b="0"/>
            </a:lvl1pPr>
          </a:lstStyle>
          <a:p>
            <a:r>
              <a:rPr lang="en-US" smtClean="0"/>
              <a:t>Click to edit Master title style</a:t>
            </a:r>
            <a:endParaRPr lang="en-US" dirty="0"/>
          </a:p>
        </p:txBody>
      </p:sp>
      <p:sp>
        <p:nvSpPr>
          <p:cNvPr id="3" name="Content Placeholder 2"/>
          <p:cNvSpPr>
            <a:spLocks noGrp="1"/>
          </p:cNvSpPr>
          <p:nvPr>
            <p:ph idx="1"/>
          </p:nvPr>
        </p:nvSpPr>
        <p:spPr>
          <a:xfrm>
            <a:off x="4021752" y="1826709"/>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4400" y="4061095"/>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EE80D6-2C19-6A40-B504-3FF18ADAF71F}" type="datetimeFigureOut">
              <a:rPr lang="en-US" smtClean="0"/>
              <a:t>7/5/12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DEDAA-50E5-A24D-B78F-747D5385372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chor="b">
            <a:normAutofit/>
          </a:bodyPr>
          <a:lstStyle>
            <a:lvl1pPr algn="l">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4191000" y="2286000"/>
            <a:ext cx="40386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EE80D6-2C19-6A40-B504-3FF18ADAF71F}" type="datetimeFigureOut">
              <a:rPr lang="en-US" smtClean="0"/>
              <a:t>7/5/12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DEDAA-50E5-A24D-B78F-747D5385372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 name="Rectangle 9"/>
          <p:cNvSpPr/>
          <p:nvPr/>
        </p:nvSpPr>
        <p:spPr>
          <a:xfrm>
            <a:off x="8435268" y="573807"/>
            <a:ext cx="86236"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569419" y="573807"/>
            <a:ext cx="576072"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914400" y="1544715"/>
            <a:ext cx="7315200" cy="115409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4400" y="2769833"/>
            <a:ext cx="7315200" cy="353952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007690" y="548797"/>
            <a:ext cx="1189132" cy="297918"/>
          </a:xfrm>
          <a:prstGeom prst="rect">
            <a:avLst/>
          </a:prstGeom>
        </p:spPr>
        <p:txBody>
          <a:bodyPr vert="horz" lIns="91440" tIns="45720" rIns="91440" bIns="45720" rtlCol="0" anchor="ctr"/>
          <a:lstStyle>
            <a:lvl1pPr algn="l">
              <a:defRPr sz="1200">
                <a:solidFill>
                  <a:schemeClr val="tx1">
                    <a:alpha val="50000"/>
                  </a:schemeClr>
                </a:solidFill>
              </a:defRPr>
            </a:lvl1pPr>
          </a:lstStyle>
          <a:p>
            <a:fld id="{D5EE80D6-2C19-6A40-B504-3FF18ADAF71F}" type="datetimeFigureOut">
              <a:rPr lang="en-US" smtClean="0"/>
              <a:t>7/5/12</a:t>
            </a:fld>
            <a:endParaRPr lang="en-US"/>
          </a:p>
        </p:txBody>
      </p:sp>
      <p:sp>
        <p:nvSpPr>
          <p:cNvPr id="6" name="Slide Number Placeholder 5"/>
          <p:cNvSpPr>
            <a:spLocks noGrp="1"/>
          </p:cNvSpPr>
          <p:nvPr>
            <p:ph type="sldNum" sz="quarter" idx="4"/>
          </p:nvPr>
        </p:nvSpPr>
        <p:spPr>
          <a:xfrm>
            <a:off x="7314415" y="548797"/>
            <a:ext cx="941203" cy="301752"/>
          </a:xfrm>
          <a:prstGeom prst="rect">
            <a:avLst/>
          </a:prstGeom>
        </p:spPr>
        <p:txBody>
          <a:bodyPr vert="horz" lIns="91440" tIns="45720" rIns="91440" bIns="45720" rtlCol="0" anchor="ctr"/>
          <a:lstStyle>
            <a:lvl1pPr algn="r">
              <a:defRPr sz="1200">
                <a:solidFill>
                  <a:schemeClr val="tx1"/>
                </a:solidFill>
              </a:defRPr>
            </a:lvl1pPr>
          </a:lstStyle>
          <a:p>
            <a:fld id="{925DEDAA-50E5-A24D-B78F-747D53853724}" type="slidenum">
              <a:rPr lang="en-US" smtClean="0"/>
              <a:t>‹#›</a:t>
            </a:fld>
            <a:endParaRPr lang="en-US"/>
          </a:p>
        </p:txBody>
      </p:sp>
      <p:sp>
        <p:nvSpPr>
          <p:cNvPr id="5" name="Footer Placeholder 4"/>
          <p:cNvSpPr>
            <a:spLocks noGrp="1"/>
          </p:cNvSpPr>
          <p:nvPr>
            <p:ph type="ftr" sz="quarter" idx="3"/>
          </p:nvPr>
        </p:nvSpPr>
        <p:spPr>
          <a:xfrm>
            <a:off x="6008688" y="855956"/>
            <a:ext cx="2246489" cy="301227"/>
          </a:xfrm>
          <a:prstGeom prst="rect">
            <a:avLst/>
          </a:prstGeom>
        </p:spPr>
        <p:txBody>
          <a:bodyPr vert="horz" lIns="91440" tIns="0" rIns="91440" bIns="45720" rtlCol="0" anchor="t"/>
          <a:lstStyle>
            <a:lvl1pPr algn="l">
              <a:defRPr sz="1000">
                <a:solidFill>
                  <a:schemeClr val="tx1"/>
                </a:solidFill>
              </a:defRPr>
            </a:lvl1pPr>
          </a:lstStyle>
          <a:p>
            <a:endParaRPr lang="en-US"/>
          </a:p>
        </p:txBody>
      </p:sp>
    </p:spTree>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1.mov"/><Relationship Id="rId2" Type="http://schemas.openxmlformats.org/officeDocument/2006/relationships/video" Target="../media/media1.mo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microsoft.com/office/2007/relationships/media" Target="../media/media2.mov"/><Relationship Id="rId2" Type="http://schemas.openxmlformats.org/officeDocument/2006/relationships/video" Target="../media/media2.mo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png"/><Relationship Id="rId1" Type="http://schemas.microsoft.com/office/2007/relationships/media" Target="../media/media3.mov"/><Relationship Id="rId2" Type="http://schemas.openxmlformats.org/officeDocument/2006/relationships/video" Target="../media/media3.mov"/></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8.png"/><Relationship Id="rId1" Type="http://schemas.microsoft.com/office/2007/relationships/media" Target="../media/media4.mov"/><Relationship Id="rId2" Type="http://schemas.openxmlformats.org/officeDocument/2006/relationships/video" Target="../media/media4.mov"/></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Deleting, Finding, and Inserting Genes</a:t>
            </a:r>
            <a:endParaRPr lang="en-US" dirty="0"/>
          </a:p>
        </p:txBody>
      </p:sp>
    </p:spTree>
    <p:extLst>
      <p:ext uri="{BB962C8B-B14F-4D97-AF65-F5344CB8AC3E}">
        <p14:creationId xmlns:p14="http://schemas.microsoft.com/office/powerpoint/2010/main" val="894877296"/>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xmlns:p14="http://schemas.microsoft.com/office/powerpoint/2010/main" spd="slow" advClick="0" advTm="5000"/>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2763" y="447896"/>
            <a:ext cx="7315200" cy="706649"/>
          </a:xfrm>
        </p:spPr>
        <p:txBody>
          <a:bodyPr/>
          <a:lstStyle/>
          <a:p>
            <a:r>
              <a:rPr lang="en-US" dirty="0" smtClean="0">
                <a:solidFill>
                  <a:schemeClr val="accent4"/>
                </a:solidFill>
              </a:rPr>
              <a:t>User Privileges</a:t>
            </a:r>
            <a:endParaRPr lang="en-US" dirty="0">
              <a:solidFill>
                <a:schemeClr val="accent4"/>
              </a:solidFill>
            </a:endParaRPr>
          </a:p>
        </p:txBody>
      </p:sp>
      <p:sp>
        <p:nvSpPr>
          <p:cNvPr id="3" name="Content Placeholder 2"/>
          <p:cNvSpPr>
            <a:spLocks noGrp="1"/>
          </p:cNvSpPr>
          <p:nvPr>
            <p:ph idx="1"/>
          </p:nvPr>
        </p:nvSpPr>
        <p:spPr>
          <a:xfrm>
            <a:off x="656322" y="1560977"/>
            <a:ext cx="7315200" cy="817387"/>
          </a:xfrm>
        </p:spPr>
        <p:txBody>
          <a:bodyPr/>
          <a:lstStyle/>
          <a:p>
            <a:pPr marL="0" indent="0">
              <a:buNone/>
            </a:pPr>
            <a:r>
              <a:rPr lang="en-US" dirty="0" smtClean="0"/>
              <a:t>Before beginning, make sure you have annotation privileges for your genome!</a:t>
            </a:r>
          </a:p>
          <a:p>
            <a:pPr marL="0" indent="0">
              <a:buNone/>
            </a:pPr>
            <a:endParaRPr lang="en-US" dirty="0"/>
          </a:p>
          <a:p>
            <a:pPr marL="0" indent="0">
              <a:buNone/>
            </a:pPr>
            <a:endParaRPr lang="en-US" dirty="0"/>
          </a:p>
        </p:txBody>
      </p:sp>
      <p:pic>
        <p:nvPicPr>
          <p:cNvPr id="4" name="Picture 3" descr="Screen shot 2012-07-06 at 9.18.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2215" y="2593630"/>
            <a:ext cx="4483100" cy="1993900"/>
          </a:xfrm>
          <a:prstGeom prst="rect">
            <a:avLst/>
          </a:prstGeom>
        </p:spPr>
      </p:pic>
      <p:sp>
        <p:nvSpPr>
          <p:cNvPr id="5" name="TextBox 4"/>
          <p:cNvSpPr txBox="1"/>
          <p:nvPr/>
        </p:nvSpPr>
        <p:spPr>
          <a:xfrm>
            <a:off x="577743" y="4943470"/>
            <a:ext cx="8137427" cy="400110"/>
          </a:xfrm>
          <a:prstGeom prst="rect">
            <a:avLst/>
          </a:prstGeom>
          <a:noFill/>
        </p:spPr>
        <p:txBody>
          <a:bodyPr wrap="square" rtlCol="0">
            <a:spAutoFit/>
          </a:bodyPr>
          <a:lstStyle/>
          <a:p>
            <a:r>
              <a:rPr lang="en-US" sz="2000" dirty="0" smtClean="0"/>
              <a:t>These settings can be accessed from the Organism Overview page.</a:t>
            </a:r>
            <a:endParaRPr lang="en-US" sz="2000" dirty="0"/>
          </a:p>
        </p:txBody>
      </p:sp>
    </p:spTree>
    <p:extLst>
      <p:ext uri="{BB962C8B-B14F-4D97-AF65-F5344CB8AC3E}">
        <p14:creationId xmlns:p14="http://schemas.microsoft.com/office/powerpoint/2010/main" val="3952788621"/>
      </p:ext>
    </p:extLst>
  </p:cSld>
  <p:clrMapOvr>
    <a:masterClrMapping/>
  </p:clrMapOvr>
  <mc:AlternateContent xmlns:mc="http://schemas.openxmlformats.org/markup-compatibility/2006">
    <mc:Choice xmlns:p14="http://schemas.microsoft.com/office/powerpoint/2010/main" Requires="p14">
      <p:transition spd="med" p14:dur="700" advClick="0" advTm="7000">
        <p:fade/>
      </p:transition>
    </mc:Choice>
    <mc:Fallback>
      <p:transition xmlns:p14="http://schemas.microsoft.com/office/powerpoint/2010/main" spd="med" advClick="0" advTm="7000">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4641"/>
            <a:ext cx="8229600" cy="704036"/>
          </a:xfrm>
        </p:spPr>
        <p:txBody>
          <a:bodyPr>
            <a:normAutofit/>
          </a:bodyPr>
          <a:lstStyle/>
          <a:p>
            <a:pPr algn="ctr"/>
            <a:r>
              <a:rPr lang="en-US" dirty="0" smtClean="0">
                <a:solidFill>
                  <a:srgbClr val="FFB400"/>
                </a:solidFill>
              </a:rPr>
              <a:t>Deletions</a:t>
            </a:r>
            <a:endParaRPr lang="en-US" dirty="0">
              <a:solidFill>
                <a:srgbClr val="FFB400"/>
              </a:solidFill>
            </a:endParaRPr>
          </a:p>
        </p:txBody>
      </p:sp>
      <p:sp>
        <p:nvSpPr>
          <p:cNvPr id="3" name="Content Placeholder 2"/>
          <p:cNvSpPr>
            <a:spLocks noGrp="1"/>
          </p:cNvSpPr>
          <p:nvPr>
            <p:ph idx="1"/>
          </p:nvPr>
        </p:nvSpPr>
        <p:spPr>
          <a:xfrm>
            <a:off x="300182" y="5557470"/>
            <a:ext cx="8555182" cy="1095184"/>
          </a:xfrm>
        </p:spPr>
        <p:txBody>
          <a:bodyPr>
            <a:normAutofit/>
          </a:bodyPr>
          <a:lstStyle/>
          <a:p>
            <a:pPr marL="0" indent="0">
              <a:buNone/>
            </a:pPr>
            <a:r>
              <a:rPr lang="en-US" dirty="0" smtClean="0"/>
              <a:t>Deletions are straightforward in the SEED genome browser. From the gene page, you can select “Delete feature” to eliminate a gene from your genome. </a:t>
            </a:r>
            <a:endParaRPr lang="en-US" dirty="0"/>
          </a:p>
        </p:txBody>
      </p:sp>
      <p:pic>
        <p:nvPicPr>
          <p:cNvPr id="4" name="tutorial-7-2.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650" t="24215" r="39604" b="9785"/>
          <a:stretch/>
        </p:blipFill>
        <p:spPr>
          <a:xfrm>
            <a:off x="1282123" y="969496"/>
            <a:ext cx="6533967" cy="4587974"/>
          </a:xfrm>
          <a:prstGeom prst="rect">
            <a:avLst/>
          </a:prstGeom>
        </p:spPr>
      </p:pic>
    </p:spTree>
    <p:extLst>
      <p:ext uri="{BB962C8B-B14F-4D97-AF65-F5344CB8AC3E}">
        <p14:creationId xmlns:p14="http://schemas.microsoft.com/office/powerpoint/2010/main" val="2278780432"/>
      </p:ext>
    </p:extLst>
  </p:cSld>
  <p:clrMapOvr>
    <a:masterClrMapping/>
  </p:clrMapOvr>
  <p:transition xmlns:p14="http://schemas.microsoft.com/office/powerpoint/2010/main" spd="slow" advClick="0" advTm="30000">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18" y="164419"/>
            <a:ext cx="8229600" cy="715687"/>
          </a:xfrm>
        </p:spPr>
        <p:txBody>
          <a:bodyPr>
            <a:normAutofit/>
          </a:bodyPr>
          <a:lstStyle/>
          <a:p>
            <a:pPr algn="ctr"/>
            <a:r>
              <a:rPr lang="en-US" dirty="0" smtClean="0">
                <a:solidFill>
                  <a:srgbClr val="FFB400"/>
                </a:solidFill>
              </a:rPr>
              <a:t>Finding a Gene</a:t>
            </a:r>
            <a:endParaRPr lang="en-US" dirty="0">
              <a:solidFill>
                <a:srgbClr val="FFB400"/>
              </a:solidFill>
            </a:endParaRPr>
          </a:p>
        </p:txBody>
      </p:sp>
      <p:sp>
        <p:nvSpPr>
          <p:cNvPr id="3" name="Content Placeholder 2"/>
          <p:cNvSpPr>
            <a:spLocks noGrp="1"/>
          </p:cNvSpPr>
          <p:nvPr>
            <p:ph idx="1"/>
          </p:nvPr>
        </p:nvSpPr>
        <p:spPr>
          <a:xfrm>
            <a:off x="457200" y="5135869"/>
            <a:ext cx="8229600" cy="1722131"/>
          </a:xfrm>
        </p:spPr>
        <p:txBody>
          <a:bodyPr>
            <a:normAutofit/>
          </a:bodyPr>
          <a:lstStyle/>
          <a:p>
            <a:pPr marL="0" indent="0">
              <a:buNone/>
            </a:pPr>
            <a:r>
              <a:rPr lang="en-US" dirty="0" smtClean="0"/>
              <a:t>To search for the missing </a:t>
            </a:r>
            <a:r>
              <a:rPr lang="en-US" dirty="0" err="1" smtClean="0"/>
              <a:t>DnaA</a:t>
            </a:r>
            <a:r>
              <a:rPr lang="en-US" dirty="0" smtClean="0"/>
              <a:t> gene (that was deleted), select “Function-based comparison” from the Comparative Tools drop-down menu. Select a related organism to compare your genome with. We then narrowed our search focus to genes in the related organism but not in ours. From here, we searched directly for the </a:t>
            </a:r>
            <a:r>
              <a:rPr lang="en-US" dirty="0" err="1" smtClean="0"/>
              <a:t>DnaA</a:t>
            </a:r>
            <a:r>
              <a:rPr lang="en-US" dirty="0" smtClean="0"/>
              <a:t> gene.</a:t>
            </a:r>
            <a:endParaRPr lang="en-US" dirty="0"/>
          </a:p>
        </p:txBody>
      </p:sp>
      <p:pic>
        <p:nvPicPr>
          <p:cNvPr id="4" name="tutorial-7-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274" t="20784" r="32208" b="9087"/>
          <a:stretch/>
        </p:blipFill>
        <p:spPr>
          <a:xfrm>
            <a:off x="1211180" y="976505"/>
            <a:ext cx="6312264" cy="4159364"/>
          </a:xfrm>
          <a:prstGeom prst="rect">
            <a:avLst/>
          </a:prstGeom>
        </p:spPr>
      </p:pic>
    </p:spTree>
    <p:extLst>
      <p:ext uri="{BB962C8B-B14F-4D97-AF65-F5344CB8AC3E}">
        <p14:creationId xmlns:p14="http://schemas.microsoft.com/office/powerpoint/2010/main" val="1755090736"/>
      </p:ext>
    </p:extLst>
  </p:cSld>
  <p:clrMapOvr>
    <a:masterClrMapping/>
  </p:clrMapOvr>
  <p:transition xmlns:p14="http://schemas.microsoft.com/office/powerpoint/2010/main" spd="slow" advClick="0" advTm="38000">
    <p:push/>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3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3177"/>
            <a:ext cx="8229600" cy="788914"/>
          </a:xfrm>
        </p:spPr>
        <p:txBody>
          <a:bodyPr/>
          <a:lstStyle/>
          <a:p>
            <a:pPr algn="ctr"/>
            <a:r>
              <a:rPr lang="en-US" dirty="0" smtClean="0">
                <a:solidFill>
                  <a:schemeClr val="accent4"/>
                </a:solidFill>
              </a:rPr>
              <a:t>Finding a Gene</a:t>
            </a:r>
            <a:endParaRPr lang="en-US" dirty="0">
              <a:solidFill>
                <a:schemeClr val="accent4"/>
              </a:solidFill>
            </a:endParaRPr>
          </a:p>
        </p:txBody>
      </p:sp>
      <p:pic>
        <p:nvPicPr>
          <p:cNvPr id="4" name="tutorial-7-4.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1190" t="20763" r="31075" b="9475"/>
          <a:stretch/>
        </p:blipFill>
        <p:spPr>
          <a:xfrm>
            <a:off x="1119188" y="1002696"/>
            <a:ext cx="6688137" cy="4179888"/>
          </a:xfrm>
        </p:spPr>
      </p:pic>
      <p:sp>
        <p:nvSpPr>
          <p:cNvPr id="5" name="TextBox 4"/>
          <p:cNvSpPr txBox="1"/>
          <p:nvPr/>
        </p:nvSpPr>
        <p:spPr>
          <a:xfrm>
            <a:off x="457200" y="5182584"/>
            <a:ext cx="8108748" cy="1477328"/>
          </a:xfrm>
          <a:prstGeom prst="rect">
            <a:avLst/>
          </a:prstGeom>
          <a:noFill/>
        </p:spPr>
        <p:txBody>
          <a:bodyPr wrap="square" rtlCol="0">
            <a:spAutoFit/>
          </a:bodyPr>
          <a:lstStyle/>
          <a:p>
            <a:r>
              <a:rPr lang="en-US" dirty="0" smtClean="0"/>
              <a:t>Clicking on “Find” launches a targeted search for the specified gene. Here, the system found where the </a:t>
            </a:r>
            <a:r>
              <a:rPr lang="en-US" dirty="0" err="1" smtClean="0"/>
              <a:t>DnaA</a:t>
            </a:r>
            <a:r>
              <a:rPr lang="en-US" dirty="0" smtClean="0"/>
              <a:t> gene should be in our organism. Clicking on the “Q” takes us to the Gene Editor page. To determine the proper location of the gene, it may be necessary to look at the </a:t>
            </a:r>
            <a:r>
              <a:rPr lang="en-US" dirty="0" err="1" smtClean="0"/>
              <a:t>DnaA</a:t>
            </a:r>
            <a:r>
              <a:rPr lang="en-US" dirty="0" smtClean="0"/>
              <a:t> gene in other organisms or access more detailed information from external sources.</a:t>
            </a:r>
            <a:endParaRPr lang="en-US" dirty="0"/>
          </a:p>
        </p:txBody>
      </p:sp>
    </p:spTree>
    <p:extLst>
      <p:ext uri="{BB962C8B-B14F-4D97-AF65-F5344CB8AC3E}">
        <p14:creationId xmlns:p14="http://schemas.microsoft.com/office/powerpoint/2010/main" val="1246445562"/>
      </p:ext>
    </p:extLst>
  </p:cSld>
  <p:clrMapOvr>
    <a:masterClrMapping/>
  </p:clrMapOvr>
  <mc:AlternateContent xmlns:mc="http://schemas.openxmlformats.org/markup-compatibility/2006">
    <mc:Choice xmlns:p14="http://schemas.microsoft.com/office/powerpoint/2010/main" Requires="p14">
      <p:transition spd="med" p14:dur="700" advClick="0" advTm="38000">
        <p:fade/>
      </p:transition>
    </mc:Choice>
    <mc:Fallback>
      <p:transition xmlns:p14="http://schemas.microsoft.com/office/powerpoint/2010/main" spd="med" advClick="0" advTm="38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3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8876"/>
            <a:ext cx="8229600" cy="719839"/>
          </a:xfrm>
        </p:spPr>
        <p:txBody>
          <a:bodyPr>
            <a:normAutofit/>
          </a:bodyPr>
          <a:lstStyle/>
          <a:p>
            <a:r>
              <a:rPr lang="en-US" dirty="0" smtClean="0">
                <a:solidFill>
                  <a:srgbClr val="FFB400"/>
                </a:solidFill>
              </a:rPr>
              <a:t>Determining the Correct Sequence</a:t>
            </a:r>
            <a:endParaRPr lang="en-US" dirty="0">
              <a:solidFill>
                <a:srgbClr val="FFB400"/>
              </a:solidFill>
            </a:endParaRPr>
          </a:p>
        </p:txBody>
      </p:sp>
      <p:sp>
        <p:nvSpPr>
          <p:cNvPr id="3" name="Content Placeholder 2"/>
          <p:cNvSpPr>
            <a:spLocks noGrp="1"/>
          </p:cNvSpPr>
          <p:nvPr>
            <p:ph idx="1"/>
          </p:nvPr>
        </p:nvSpPr>
        <p:spPr>
          <a:xfrm>
            <a:off x="457200" y="5668279"/>
            <a:ext cx="8229600" cy="1165757"/>
          </a:xfrm>
        </p:spPr>
        <p:txBody>
          <a:bodyPr>
            <a:normAutofit fontScale="92500"/>
          </a:bodyPr>
          <a:lstStyle/>
          <a:p>
            <a:pPr marL="0" indent="0">
              <a:buNone/>
            </a:pPr>
            <a:r>
              <a:rPr lang="en-US" dirty="0" smtClean="0"/>
              <a:t>Through comparison with another strain of Streptococcus </a:t>
            </a:r>
            <a:r>
              <a:rPr lang="en-US" dirty="0" err="1" smtClean="0"/>
              <a:t>suis</a:t>
            </a:r>
            <a:r>
              <a:rPr lang="en-US" dirty="0" smtClean="0"/>
              <a:t>, we found sequences surrounding the correct start and stop codons to use to guide our insertion of the </a:t>
            </a:r>
            <a:r>
              <a:rPr lang="en-US" dirty="0" err="1" smtClean="0"/>
              <a:t>DnaA</a:t>
            </a:r>
            <a:r>
              <a:rPr lang="en-US" dirty="0" smtClean="0"/>
              <a:t> gene into the Streptococcus </a:t>
            </a:r>
            <a:r>
              <a:rPr lang="en-US" dirty="0" err="1" smtClean="0"/>
              <a:t>suis</a:t>
            </a:r>
            <a:r>
              <a:rPr lang="en-US" dirty="0" smtClean="0"/>
              <a:t> A7 sequence.</a:t>
            </a:r>
            <a:endParaRPr lang="en-US" dirty="0"/>
          </a:p>
        </p:txBody>
      </p:sp>
      <p:pic>
        <p:nvPicPr>
          <p:cNvPr id="4" name="Picture 3" descr="Screen shot 2012-07-06 at 10.08.2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838715"/>
            <a:ext cx="5894332" cy="3446260"/>
          </a:xfrm>
          <a:prstGeom prst="rect">
            <a:avLst/>
          </a:prstGeom>
        </p:spPr>
      </p:pic>
      <p:cxnSp>
        <p:nvCxnSpPr>
          <p:cNvPr id="6" name="Straight Arrow Connector 5"/>
          <p:cNvCxnSpPr/>
          <p:nvPr/>
        </p:nvCxnSpPr>
        <p:spPr>
          <a:xfrm flipV="1">
            <a:off x="1018330" y="2779745"/>
            <a:ext cx="0" cy="20488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8" name="Picture 7" descr="Screen shot 2012-07-06 at 10.10.3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6182" y="1660382"/>
            <a:ext cx="5406132" cy="4007897"/>
          </a:xfrm>
          <a:prstGeom prst="rect">
            <a:avLst/>
          </a:prstGeom>
          <a:ln>
            <a:solidFill>
              <a:schemeClr val="tx1"/>
            </a:solidFill>
          </a:ln>
        </p:spPr>
      </p:pic>
      <p:cxnSp>
        <p:nvCxnSpPr>
          <p:cNvPr id="10" name="Straight Arrow Connector 9"/>
          <p:cNvCxnSpPr/>
          <p:nvPr/>
        </p:nvCxnSpPr>
        <p:spPr>
          <a:xfrm>
            <a:off x="1018330" y="4828607"/>
            <a:ext cx="237545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34973122"/>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xmlns:p14="http://schemas.microsoft.com/office/powerpoint/2010/main" spd="med" advClick="0" advTm="10000">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509" y="178785"/>
            <a:ext cx="8229600" cy="923528"/>
          </a:xfrm>
        </p:spPr>
        <p:txBody>
          <a:bodyPr/>
          <a:lstStyle/>
          <a:p>
            <a:pPr algn="ctr"/>
            <a:r>
              <a:rPr lang="en-US" dirty="0" smtClean="0">
                <a:solidFill>
                  <a:srgbClr val="FFB400"/>
                </a:solidFill>
              </a:rPr>
              <a:t>Creating a Feature</a:t>
            </a:r>
            <a:endParaRPr lang="en-US" dirty="0">
              <a:solidFill>
                <a:srgbClr val="FFB400"/>
              </a:solidFill>
            </a:endParaRPr>
          </a:p>
        </p:txBody>
      </p:sp>
      <p:pic>
        <p:nvPicPr>
          <p:cNvPr id="8" name="tutorial-7-6.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1217" t="21530" r="42189" b="9340"/>
          <a:stretch/>
        </p:blipFill>
        <p:spPr>
          <a:xfrm>
            <a:off x="457200" y="1528763"/>
            <a:ext cx="6169025" cy="3856037"/>
          </a:xfrm>
        </p:spPr>
      </p:pic>
      <p:sp>
        <p:nvSpPr>
          <p:cNvPr id="5" name="TextBox 4"/>
          <p:cNvSpPr txBox="1"/>
          <p:nvPr/>
        </p:nvSpPr>
        <p:spPr>
          <a:xfrm>
            <a:off x="299509" y="5709294"/>
            <a:ext cx="8387291" cy="646331"/>
          </a:xfrm>
          <a:prstGeom prst="rect">
            <a:avLst/>
          </a:prstGeom>
          <a:noFill/>
        </p:spPr>
        <p:txBody>
          <a:bodyPr wrap="square" rtlCol="0">
            <a:spAutoFit/>
          </a:bodyPr>
          <a:lstStyle/>
          <a:p>
            <a:r>
              <a:rPr lang="en-US" dirty="0" smtClean="0"/>
              <a:t>Once you have specified the correct start and </a:t>
            </a:r>
            <a:r>
              <a:rPr lang="en-US" i="1" dirty="0" smtClean="0"/>
              <a:t>deselected</a:t>
            </a:r>
            <a:r>
              <a:rPr lang="en-US" dirty="0" smtClean="0"/>
              <a:t> any spurious stop codons, click on “create” to create the gene in your genome.</a:t>
            </a:r>
            <a:endParaRPr lang="en-US" dirty="0"/>
          </a:p>
        </p:txBody>
      </p:sp>
      <p:sp>
        <p:nvSpPr>
          <p:cNvPr id="6" name="TextBox 5"/>
          <p:cNvSpPr txBox="1"/>
          <p:nvPr/>
        </p:nvSpPr>
        <p:spPr>
          <a:xfrm>
            <a:off x="6580910" y="1881909"/>
            <a:ext cx="2286000" cy="3139321"/>
          </a:xfrm>
          <a:prstGeom prst="rect">
            <a:avLst/>
          </a:prstGeom>
          <a:noFill/>
        </p:spPr>
        <p:txBody>
          <a:bodyPr wrap="square" rtlCol="0">
            <a:spAutoFit/>
          </a:bodyPr>
          <a:lstStyle/>
          <a:p>
            <a:r>
              <a:rPr lang="en-US" dirty="0" smtClean="0"/>
              <a:t>Note that white regions denote the region similar to the template gene, while grey indicates the region outside the template similarity. &gt;&gt;&gt; denotes a gene on the same strand, and &lt;&lt;&lt; denotes a gene on the opposite strand.</a:t>
            </a:r>
            <a:endParaRPr lang="en-US" dirty="0"/>
          </a:p>
        </p:txBody>
      </p:sp>
    </p:spTree>
    <p:extLst>
      <p:ext uri="{BB962C8B-B14F-4D97-AF65-F5344CB8AC3E}">
        <p14:creationId xmlns:p14="http://schemas.microsoft.com/office/powerpoint/2010/main" val="428263325"/>
      </p:ext>
    </p:extLst>
  </p:cSld>
  <p:clrMapOvr>
    <a:masterClrMapping/>
  </p:clrMapOvr>
  <p:transition xmlns:p14="http://schemas.microsoft.com/office/powerpoint/2010/main" spd="slow" advClick="0" advTm="33000">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5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9733"/>
            <a:ext cx="8229600" cy="952449"/>
          </a:xfrm>
        </p:spPr>
        <p:txBody>
          <a:bodyPr/>
          <a:lstStyle/>
          <a:p>
            <a:pPr algn="ctr"/>
            <a:r>
              <a:rPr lang="en-US" dirty="0" err="1" smtClean="0">
                <a:solidFill>
                  <a:srgbClr val="FFB400"/>
                </a:solidFill>
              </a:rPr>
              <a:t>Recomputing</a:t>
            </a:r>
            <a:r>
              <a:rPr lang="en-US" dirty="0" smtClean="0">
                <a:solidFill>
                  <a:srgbClr val="FFB400"/>
                </a:solidFill>
              </a:rPr>
              <a:t> Subsystems</a:t>
            </a:r>
            <a:endParaRPr lang="en-US" dirty="0">
              <a:solidFill>
                <a:srgbClr val="FFB400"/>
              </a:solidFill>
            </a:endParaRPr>
          </a:p>
        </p:txBody>
      </p:sp>
      <p:sp>
        <p:nvSpPr>
          <p:cNvPr id="3" name="Content Placeholder 2"/>
          <p:cNvSpPr>
            <a:spLocks noGrp="1"/>
          </p:cNvSpPr>
          <p:nvPr>
            <p:ph idx="1"/>
          </p:nvPr>
        </p:nvSpPr>
        <p:spPr>
          <a:xfrm>
            <a:off x="457200" y="1171914"/>
            <a:ext cx="8229600" cy="963873"/>
          </a:xfrm>
        </p:spPr>
        <p:txBody>
          <a:bodyPr>
            <a:normAutofit/>
          </a:bodyPr>
          <a:lstStyle/>
          <a:p>
            <a:pPr marL="0" indent="0">
              <a:buNone/>
            </a:pPr>
            <a:r>
              <a:rPr lang="en-US" dirty="0" smtClean="0"/>
              <a:t>After having inserted a gene, </a:t>
            </a:r>
            <a:r>
              <a:rPr lang="en-US" dirty="0" err="1" smtClean="0"/>
              <a:t>recompute</a:t>
            </a:r>
            <a:r>
              <a:rPr lang="en-US" dirty="0" smtClean="0"/>
              <a:t> the subsystems in the organism from the Organism Overview page.</a:t>
            </a:r>
            <a:endParaRPr lang="en-US" dirty="0"/>
          </a:p>
        </p:txBody>
      </p:sp>
      <p:pic>
        <p:nvPicPr>
          <p:cNvPr id="4" name="Picture 3" descr="Screen shot 2012-07-06 at 10.21.5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840" y="2242304"/>
            <a:ext cx="8165960" cy="1751563"/>
          </a:xfrm>
          <a:prstGeom prst="rect">
            <a:avLst/>
          </a:prstGeom>
        </p:spPr>
      </p:pic>
      <p:pic>
        <p:nvPicPr>
          <p:cNvPr id="5" name="Picture 4" descr="Screen shot 2012-07-06 at 10.22.1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705" y="3598472"/>
            <a:ext cx="5630763" cy="2864133"/>
          </a:xfrm>
          <a:prstGeom prst="rect">
            <a:avLst/>
          </a:prstGeom>
        </p:spPr>
      </p:pic>
      <p:cxnSp>
        <p:nvCxnSpPr>
          <p:cNvPr id="6" name="Straight Arrow Connector 5"/>
          <p:cNvCxnSpPr/>
          <p:nvPr/>
        </p:nvCxnSpPr>
        <p:spPr>
          <a:xfrm flipV="1">
            <a:off x="7356786" y="3163455"/>
            <a:ext cx="0" cy="3177607"/>
          </a:xfrm>
          <a:prstGeom prst="straightConnector1">
            <a:avLst/>
          </a:prstGeom>
          <a:ln>
            <a:tailEnd type="arrow"/>
          </a:ln>
          <a:effectLst/>
        </p:spPr>
        <p:style>
          <a:lnRef idx="3">
            <a:schemeClr val="accent1"/>
          </a:lnRef>
          <a:fillRef idx="0">
            <a:schemeClr val="accent1"/>
          </a:fillRef>
          <a:effectRef idx="2">
            <a:schemeClr val="accent1"/>
          </a:effectRef>
          <a:fontRef idx="minor">
            <a:schemeClr val="tx1"/>
          </a:fontRef>
        </p:style>
      </p:cxnSp>
      <p:cxnSp>
        <p:nvCxnSpPr>
          <p:cNvPr id="7" name="Straight Arrow Connector 6"/>
          <p:cNvCxnSpPr/>
          <p:nvPr/>
        </p:nvCxnSpPr>
        <p:spPr>
          <a:xfrm flipH="1">
            <a:off x="1144749" y="6341062"/>
            <a:ext cx="6212037" cy="0"/>
          </a:xfrm>
          <a:prstGeom prst="straightConnector1">
            <a:avLst/>
          </a:prstGeom>
          <a:ln>
            <a:tailEnd type="arrow"/>
          </a:ln>
          <a:effectLst/>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73362188"/>
      </p:ext>
    </p:extLst>
  </p:cSld>
  <p:clrMapOvr>
    <a:masterClrMapping/>
  </p:clrMapOvr>
  <p:transition xmlns:p14="http://schemas.microsoft.com/office/powerpoint/2010/main" spd="slow" advClick="0" advTm="15000">
    <p:wipe/>
  </p:transition>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erspectiv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Perspective.thmx</Template>
  <TotalTime>1484</TotalTime>
  <Words>346</Words>
  <Application>Microsoft Macintosh PowerPoint</Application>
  <PresentationFormat>On-screen Show (4:3)</PresentationFormat>
  <Paragraphs>17</Paragraphs>
  <Slides>8</Slides>
  <Notes>0</Notes>
  <HiddenSlides>0</HiddenSlides>
  <MMClips>4</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Perspective</vt:lpstr>
      <vt:lpstr>Deleting, Finding, and Inserting Genes</vt:lpstr>
      <vt:lpstr>User Privileges</vt:lpstr>
      <vt:lpstr>Deletions</vt:lpstr>
      <vt:lpstr>Finding a Gene</vt:lpstr>
      <vt:lpstr>Finding a Gene</vt:lpstr>
      <vt:lpstr>Determining the Correct Sequence</vt:lpstr>
      <vt:lpstr>Creating a Feature</vt:lpstr>
      <vt:lpstr>Recomputing Subsystems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Deleting, Finding, and Inserting Genes</dc:title>
  <dc:creator>Julie Turgeon</dc:creator>
  <cp:lastModifiedBy>Julie Turgeon</cp:lastModifiedBy>
  <cp:revision>22</cp:revision>
  <dcterms:created xsi:type="dcterms:W3CDTF">2012-07-05T18:37:57Z</dcterms:created>
  <dcterms:modified xsi:type="dcterms:W3CDTF">2012-07-06T19:22:56Z</dcterms:modified>
</cp:coreProperties>
</file>