
<file path=[Content_Types].xml><?xml version="1.0" encoding="utf-8"?>
<Types xmlns="http://schemas.openxmlformats.org/package/2006/content-types">
  <Override PartName="/ppt/tags/tag1.xml" ContentType="application/vnd.openxmlformats-officedocument.presentationml.tags+xml"/>
  <Default Extension="rels" ContentType="application/vnd.openxmlformats-package.relationships+xml"/>
  <Override PartName="/ppt/slideLayouts/slideLayout1.xml" ContentType="application/vnd.openxmlformats-officedocument.presentationml.slideLayout+xml"/>
  <Default Extension="png" ContentType="image/png"/>
  <Default Extension="jpeg" ContentType="image/jpeg"/>
  <Default Extension="xml" ContentType="application/xml"/>
  <Override PartName="/ppt/slides/slide9.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tags/tag6.xml" ContentType="application/vnd.openxmlformats-officedocument.presentationml.tags+xml"/>
  <Override PartName="/ppt/slideLayouts/slideLayout6.xml" ContentType="application/vnd.openxmlformats-officedocument.presentationml.slideLayout+xml"/>
  <Override PartName="/ppt/slides/slide5.xml" ContentType="application/vnd.openxmlformats-officedocument.presentationml.slide+xml"/>
  <Override PartName="/ppt/tags/tag4.xml" ContentType="application/vnd.openxmlformats-officedocument.presentationml.tags+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docProps/core.xml" ContentType="application/vnd.openxmlformats-package.core-properties+xml"/>
  <Override PartName="/ppt/tags/tag2.xml" ContentType="application/vnd.openxmlformats-officedocument.presentationml.tag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8.xml" ContentType="application/vnd.openxmlformats-officedocument.presentationml.slide+xml"/>
  <Override PartName="/ppt/presentation.xml" ContentType="application/vnd.openxmlformats-officedocument.presentationml.presentation.main+xml"/>
  <Default Extension="mov" ContentType="video/unknown"/>
  <Override PartName="/ppt/slideLayouts/slideLayout7.xml" ContentType="application/vnd.openxmlformats-officedocument.presentationml.slideLayout+xml"/>
  <Override PartName="/ppt/slides/slide6.xml" ContentType="application/vnd.openxmlformats-officedocument.presentationml.slide+xml"/>
  <Override PartName="/ppt/tags/tag5.xml" ContentType="application/vnd.openxmlformats-officedocument.presentationml.tags+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tags/tag3.xml" ContentType="application/vnd.openxmlformats-officedocument.presentationml.tags+xml"/>
  <Override PartName="/ppt/slideLayouts/slideLayout3.xml" ContentType="application/vnd.openxmlformats-officedocument.presentationml.slideLayout+xml"/>
  <Override PartName="/ppt/slides/slide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77" r:id="rId1"/>
  </p:sldMasterIdLst>
  <p:sldIdLst>
    <p:sldId id="256" r:id="rId2"/>
    <p:sldId id="258" r:id="rId3"/>
    <p:sldId id="257" r:id="rId4"/>
    <p:sldId id="264" r:id="rId5"/>
    <p:sldId id="259" r:id="rId6"/>
    <p:sldId id="265" r:id="rId7"/>
    <p:sldId id="260" r:id="rId8"/>
    <p:sldId id="266" r:id="rId9"/>
    <p:sldId id="261" r:id="rId10"/>
    <p:sldId id="267" r:id="rId11"/>
    <p:sldId id="262" r:id="rId12"/>
    <p:sldId id="263"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schemeClr val="tx1"/>
    </p:penClr>
  </p:showPr>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showComments="0">
  <p:normalViewPr>
    <p:restoredLeft sz="15620"/>
    <p:restoredTop sz="94660"/>
  </p:normalViewPr>
  <p:slideViewPr>
    <p:cSldViewPr snapToGrid="0" snapToObjects="1">
      <p:cViewPr varScale="1">
        <p:scale>
          <a:sx n="89" d="100"/>
          <a:sy n="89" d="100"/>
        </p:scale>
        <p:origin x="-1192"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printerSettings" Target="printerSettings/printerSettings1.bin"/><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D5EE80D6-2C19-6A40-B504-3FF18ADAF71F}" type="datetimeFigureOut">
              <a:rPr lang="en-US" smtClean="0"/>
              <a:pPr/>
              <a:t>11/3/13</a:t>
            </a:fld>
            <a:endParaRPr lang="en-US"/>
          </a:p>
        </p:txBody>
      </p:sp>
      <p:sp>
        <p:nvSpPr>
          <p:cNvPr id="8" name="Slide Number Placeholder 7"/>
          <p:cNvSpPr>
            <a:spLocks noGrp="1"/>
          </p:cNvSpPr>
          <p:nvPr>
            <p:ph type="sldNum" sz="quarter" idx="11"/>
          </p:nvPr>
        </p:nvSpPr>
        <p:spPr/>
        <p:txBody>
          <a:bodyPr/>
          <a:lstStyle/>
          <a:p>
            <a:fld id="{925DEDAA-50E5-A24D-B78F-747D53853724}"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E80D6-2C19-6A40-B504-3FF18ADAF71F}" type="datetimeFigureOut">
              <a:rPr lang="en-US" smtClean="0"/>
              <a:pPr/>
              <a:t>11/3/13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DEDAA-50E5-A24D-B78F-747D5385372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EE80D6-2C19-6A40-B504-3FF18ADAF71F}" type="datetimeFigureOut">
              <a:rPr lang="en-US" smtClean="0"/>
              <a:pPr/>
              <a:t>11/3/13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DEDAA-50E5-A24D-B78F-747D5385372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5EE80D6-2C19-6A40-B504-3FF18ADAF71F}" type="datetimeFigureOut">
              <a:rPr lang="en-US" smtClean="0"/>
              <a:pPr/>
              <a:t>11/3/13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DEDAA-50E5-A24D-B78F-747D5385372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EE80D6-2C19-6A40-B504-3FF18ADAF71F}" type="datetimeFigureOut">
              <a:rPr lang="en-US" smtClean="0"/>
              <a:pPr/>
              <a:t>11/3/13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5DEDAA-50E5-A24D-B78F-747D5385372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5EE80D6-2C19-6A40-B504-3FF18ADAF71F}" type="datetimeFigureOut">
              <a:rPr lang="en-US" smtClean="0"/>
              <a:pPr/>
              <a:t>11/3/13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DEDAA-50E5-A24D-B78F-747D53853724}" type="slidenum">
              <a:rPr lang="en-US" smtClean="0"/>
              <a:pPr/>
              <a:t>‹#›</a:t>
            </a:fld>
            <a:endParaRPr lang="en-US"/>
          </a:p>
        </p:txBody>
      </p:sp>
      <p:sp>
        <p:nvSpPr>
          <p:cNvPr id="9" name="Title 8"/>
          <p:cNvSpPr>
            <a:spLocks noGrp="1"/>
          </p:cNvSpPr>
          <p:nvPr>
            <p:ph type="title"/>
          </p:nvPr>
        </p:nvSpPr>
        <p:spPr>
          <a:xfrm>
            <a:off x="914400" y="1544715"/>
            <a:ext cx="7315200" cy="1154097"/>
          </a:xfrm>
        </p:spPr>
        <p:txBody>
          <a:bodyPr/>
          <a:lstStyle/>
          <a:p>
            <a:r>
              <a:rPr lang="en-US" smtClean="0"/>
              <a:t>Click to edit Master title style</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81728" y="2743200"/>
            <a:ext cx="3566160" cy="3595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D5EE80D6-2C19-6A40-B504-3FF18ADAF71F}" type="datetimeFigureOut">
              <a:rPr lang="en-US" smtClean="0"/>
              <a:pPr/>
              <a:t>11/3/13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5DEDAA-50E5-A24D-B78F-747D53853724}" type="slidenum">
              <a:rPr lang="en-US" smtClean="0"/>
              <a:pPr/>
              <a:t>‹#›</a:t>
            </a:fld>
            <a:endParaRPr lang="en-US"/>
          </a:p>
        </p:txBody>
      </p:sp>
      <p:sp>
        <p:nvSpPr>
          <p:cNvPr id="10" name="Title 9"/>
          <p:cNvSpPr>
            <a:spLocks noGrp="1"/>
          </p:cNvSpPr>
          <p:nvPr>
            <p:ph type="title"/>
          </p:nvPr>
        </p:nvSpPr>
        <p:spPr>
          <a:xfrm>
            <a:off x="914400" y="1544715"/>
            <a:ext cx="7315200" cy="1154097"/>
          </a:xfrm>
        </p:spPr>
        <p:txBody>
          <a:bodyPr/>
          <a:lstStyle/>
          <a:p>
            <a:r>
              <a:rPr lang="en-US" smtClean="0"/>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EE80D6-2C19-6A40-B504-3FF18ADAF71F}" type="datetimeFigureOut">
              <a:rPr lang="en-US" smtClean="0"/>
              <a:pPr/>
              <a:t>11/3/13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5DEDAA-50E5-A24D-B78F-747D5385372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EE80D6-2C19-6A40-B504-3FF18ADAF71F}" type="datetimeFigureOut">
              <a:rPr lang="en-US" smtClean="0"/>
              <a:pPr/>
              <a:t>11/3/13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5DEDAA-50E5-A24D-B78F-747D5385372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E80D6-2C19-6A40-B504-3FF18ADAF71F}" type="datetimeFigureOut">
              <a:rPr lang="en-US" smtClean="0"/>
              <a:pPr/>
              <a:t>11/3/13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DEDAA-50E5-A24D-B78F-747D5385372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EE80D6-2C19-6A40-B504-3FF18ADAF71F}" type="datetimeFigureOut">
              <a:rPr lang="en-US" smtClean="0"/>
              <a:pPr/>
              <a:t>11/3/13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5DEDAA-50E5-A24D-B78F-747D5385372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D5EE80D6-2C19-6A40-B504-3FF18ADAF71F}" type="datetimeFigureOut">
              <a:rPr lang="en-US" smtClean="0"/>
              <a:pPr/>
              <a:t>11/3/13</a:t>
            </a:fld>
            <a:endParaRPr lang="en-US"/>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925DEDAA-50E5-A24D-B78F-747D53853724}" type="slidenum">
              <a:rPr lang="en-US" smtClean="0"/>
              <a:pPr/>
              <a:t>‹#›</a:t>
            </a:fld>
            <a:endParaRPr lang="en-US"/>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en-US"/>
          </a:p>
        </p:txBody>
      </p:sp>
    </p:spTree>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microsoft.com/office/2007/relationships/media" Target="../media/media4.mov"/><Relationship Id="rId5" Type="http://schemas.openxmlformats.org/officeDocument/2006/relationships/image" Target="../media/image8.png"/><Relationship Id="rId1" Type="http://schemas.openxmlformats.org/officeDocument/2006/relationships/tags" Target="../tags/tag6.xml"/><Relationship Id="rId2" Type="http://schemas.openxmlformats.org/officeDocument/2006/relationships/video" Target="../media/media4.mo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microsoft.com/office/2007/relationships/media" Target="../media/media1.mov"/><Relationship Id="rId5" Type="http://schemas.openxmlformats.org/officeDocument/2006/relationships/image" Target="../media/image3.png"/><Relationship Id="rId1" Type="http://schemas.openxmlformats.org/officeDocument/2006/relationships/tags" Target="../tags/tag1.xml"/><Relationship Id="rId2" Type="http://schemas.openxmlformats.org/officeDocument/2006/relationships/video" Target="../media/media1.mov"/></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microsoft.com/office/2007/relationships/media" Target="../media/media2.mov"/><Relationship Id="rId5" Type="http://schemas.openxmlformats.org/officeDocument/2006/relationships/image" Target="../media/image4.png"/><Relationship Id="rId1" Type="http://schemas.openxmlformats.org/officeDocument/2006/relationships/tags" Target="../tags/tag2.xml"/><Relationship Id="rId2" Type="http://schemas.openxmlformats.org/officeDocument/2006/relationships/video" Target="../media/media2.mov"/></Relationships>
</file>

<file path=ppt/slides/_rels/slide7.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microsoft.com/office/2007/relationships/media" Target="../media/media3.mov"/><Relationship Id="rId5" Type="http://schemas.openxmlformats.org/officeDocument/2006/relationships/image" Target="../media/image5.png"/><Relationship Id="rId1" Type="http://schemas.openxmlformats.org/officeDocument/2006/relationships/tags" Target="../tags/tag4.xml"/><Relationship Id="rId2" Type="http://schemas.openxmlformats.org/officeDocument/2006/relationships/video" Target="../media/media3.mov"/></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073655"/>
            <a:ext cx="7022787" cy="3347828"/>
          </a:xfrm>
        </p:spPr>
        <p:txBody>
          <a:bodyPr>
            <a:normAutofit fontScale="90000"/>
          </a:bodyPr>
          <a:lstStyle/>
          <a:p>
            <a:r>
              <a:rPr lang="en-US" dirty="0" smtClean="0"/>
              <a:t>Manual Improvements to a RAST annotated genome:</a:t>
            </a:r>
            <a:br>
              <a:rPr lang="en-US" dirty="0" smtClean="0"/>
            </a:br>
            <a:r>
              <a:rPr lang="en-US" dirty="0" smtClean="0"/>
              <a:t/>
            </a:r>
            <a:br>
              <a:rPr lang="en-US" dirty="0" smtClean="0"/>
            </a:br>
            <a:r>
              <a:rPr lang="en-US" i="1" dirty="0" smtClean="0"/>
              <a:t>Deleting, Finding and Inserting Genes</a:t>
            </a:r>
            <a:endParaRPr lang="en-US" i="1"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94877296"/>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advClick="0" advTm="5000"/>
    </mc:Choice>
    <mc:Fallback>
      <mp:transition xmlns:mp="http://schemas.microsoft.com/office/mac/powerpoint/2008/main" spd="slow" advClick="0" advTm="5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99509" y="178785"/>
            <a:ext cx="8229600" cy="923528"/>
          </a:xfrm>
        </p:spPr>
        <p:txBody>
          <a:bodyPr/>
          <a:lstStyle/>
          <a:p>
            <a:pPr algn="ctr"/>
            <a:r>
              <a:rPr lang="en-US" dirty="0" smtClean="0">
                <a:solidFill>
                  <a:srgbClr val="FFB400"/>
                </a:solidFill>
              </a:rPr>
              <a:t>Creating a Feature</a:t>
            </a:r>
            <a:endParaRPr lang="en-US" dirty="0">
              <a:solidFill>
                <a:srgbClr val="FFB400"/>
              </a:solidFill>
            </a:endParaRPr>
          </a:p>
        </p:txBody>
      </p:sp>
      <p:sp>
        <p:nvSpPr>
          <p:cNvPr id="5" name="TextBox 4"/>
          <p:cNvSpPr txBox="1"/>
          <p:nvPr/>
        </p:nvSpPr>
        <p:spPr>
          <a:xfrm>
            <a:off x="479619" y="1558743"/>
            <a:ext cx="8387291" cy="4154983"/>
          </a:xfrm>
          <a:prstGeom prst="rect">
            <a:avLst/>
          </a:prstGeom>
          <a:noFill/>
        </p:spPr>
        <p:txBody>
          <a:bodyPr wrap="square" rtlCol="0">
            <a:spAutoFit/>
          </a:bodyPr>
          <a:lstStyle/>
          <a:p>
            <a:r>
              <a:rPr lang="en-US" sz="2400" dirty="0" smtClean="0"/>
              <a:t>The “Gene editor” colors sequences similar to ribosomal binding sites (</a:t>
            </a:r>
            <a:r>
              <a:rPr lang="en-US" sz="2400" dirty="0" err="1" smtClean="0"/>
              <a:t>rbs</a:t>
            </a:r>
            <a:r>
              <a:rPr lang="en-US" sz="2400" dirty="0" smtClean="0"/>
              <a:t>) blue and provides radio buttons on potential start </a:t>
            </a:r>
            <a:r>
              <a:rPr lang="en-US" sz="2400" dirty="0" err="1" smtClean="0"/>
              <a:t>codons</a:t>
            </a:r>
            <a:r>
              <a:rPr lang="en-US" sz="2400" dirty="0" smtClean="0"/>
              <a:t> (green). By checking the appropriate  radio button the start of the </a:t>
            </a:r>
            <a:r>
              <a:rPr lang="en-US" sz="2400" dirty="0" err="1" smtClean="0"/>
              <a:t>DnaA</a:t>
            </a:r>
            <a:r>
              <a:rPr lang="en-US" sz="2400" dirty="0" smtClean="0"/>
              <a:t> gene can be set. White regions denote the region similar to the template gene, while grey indicates regions outside the template similarity. By clicking the “create” button the open reading frame from the marked start </a:t>
            </a:r>
            <a:r>
              <a:rPr lang="en-US" sz="2400" dirty="0" err="1" smtClean="0"/>
              <a:t>codon</a:t>
            </a:r>
            <a:r>
              <a:rPr lang="en-US" sz="2400" dirty="0" smtClean="0"/>
              <a:t> to the first “unchecked” stop </a:t>
            </a:r>
            <a:r>
              <a:rPr lang="en-US" sz="2400" dirty="0" err="1" smtClean="0"/>
              <a:t>codon</a:t>
            </a:r>
            <a:r>
              <a:rPr lang="en-US" sz="2400" dirty="0" smtClean="0"/>
              <a:t> (red) will be used to create the </a:t>
            </a:r>
            <a:r>
              <a:rPr lang="en-US" sz="2400" dirty="0" err="1" smtClean="0"/>
              <a:t>DnaA</a:t>
            </a:r>
            <a:r>
              <a:rPr lang="en-US" sz="2400" dirty="0" smtClean="0"/>
              <a:t> gene. Spurious stop </a:t>
            </a:r>
            <a:r>
              <a:rPr lang="en-US" sz="2400" dirty="0" err="1" smtClean="0"/>
              <a:t>codons</a:t>
            </a:r>
            <a:r>
              <a:rPr lang="en-US" sz="2400" dirty="0" smtClean="0"/>
              <a:t> can be deselected by checking and the next unchecked stop </a:t>
            </a:r>
            <a:r>
              <a:rPr lang="en-US" sz="2400" dirty="0" err="1" smtClean="0"/>
              <a:t>codon</a:t>
            </a:r>
            <a:r>
              <a:rPr lang="en-US" sz="2400" dirty="0" smtClean="0"/>
              <a:t> will become the end of the gene.</a:t>
            </a:r>
            <a:endParaRPr lang="en-US" sz="2400" dirty="0"/>
          </a:p>
        </p:txBody>
      </p:sp>
    </p:spTree>
    <p:custDataLst>
      <p:tags r:id="rId1"/>
    </p:custDataLst>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8263325"/>
      </p:ext>
    </p:extLst>
  </p:cSld>
  <p:clrMapOvr>
    <a:masterClrMapping/>
  </p:clrMapOvr>
  <p:transition spd="slow" advClick="0" advTm="33000">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99509" y="63345"/>
            <a:ext cx="8229600" cy="923528"/>
          </a:xfrm>
        </p:spPr>
        <p:txBody>
          <a:bodyPr/>
          <a:lstStyle/>
          <a:p>
            <a:pPr algn="ctr"/>
            <a:r>
              <a:rPr lang="en-US" dirty="0" smtClean="0">
                <a:solidFill>
                  <a:srgbClr val="FFB400"/>
                </a:solidFill>
              </a:rPr>
              <a:t>Creating a Feature</a:t>
            </a:r>
            <a:endParaRPr lang="en-US" dirty="0">
              <a:solidFill>
                <a:srgbClr val="FFB400"/>
              </a:solidFill>
            </a:endParaRPr>
          </a:p>
        </p:txBody>
      </p:sp>
      <p:pic>
        <p:nvPicPr>
          <p:cNvPr id="8" name="tutorial-7-6.mov">
            <a:hlinkClick r:id="" action="ppaction://media"/>
          </p:cNvPr>
          <p:cNvPicPr/>
          <p:nvPr>
            <p:ph idx="1"/>
            <a:videoFile r:link="rId2"/>
            <p:extLst>
              <p:ext uri="{DAA4B4D4-6D71-4841-9C94-3DE7FCFB9230}">
                <p14:medi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r:embed="rId4"/>
              </p:ext>
            </p:extLst>
          </p:nvPr>
        </p:nvPicPr>
        <p:blipFill rotWithShape="1">
          <a:blip r:embed="rId5"/>
          <a:srcRect l="1217" t="21530" r="42189" b="9340"/>
          <a:stretch/>
        </p:blipFill>
        <p:spPr>
          <a:xfrm>
            <a:off x="299509" y="1327588"/>
            <a:ext cx="8590140" cy="5369389"/>
          </a:xfrm>
        </p:spPr>
      </p:pic>
    </p:spTree>
    <p:custDataLst>
      <p:tags r:id="rId1"/>
    </p:custDataLst>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8263325"/>
      </p:ext>
    </p:extLst>
  </p:cSld>
  <p:clrMapOvr>
    <a:masterClrMapping/>
  </p:clrMapOvr>
  <p:transition spd="slow" advClick="0" advTm="3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3000"/>
                                  </p:stCondLst>
                                  <p:childTnLst>
                                    <p:cmd type="call" cmd="playFrom(0.0)">
                                      <p:cBhvr>
                                        <p:cTn id="6" dur="315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733"/>
            <a:ext cx="8229600" cy="952449"/>
          </a:xfrm>
        </p:spPr>
        <p:txBody>
          <a:bodyPr/>
          <a:lstStyle/>
          <a:p>
            <a:pPr algn="ctr"/>
            <a:r>
              <a:rPr lang="en-US" dirty="0" err="1" smtClean="0">
                <a:solidFill>
                  <a:srgbClr val="FFB400"/>
                </a:solidFill>
              </a:rPr>
              <a:t>Recomputing</a:t>
            </a:r>
            <a:r>
              <a:rPr lang="en-US" dirty="0" smtClean="0">
                <a:solidFill>
                  <a:srgbClr val="FFB400"/>
                </a:solidFill>
              </a:rPr>
              <a:t> Subsystems</a:t>
            </a:r>
            <a:endParaRPr lang="en-US" dirty="0">
              <a:solidFill>
                <a:srgbClr val="FFB400"/>
              </a:solidFill>
            </a:endParaRPr>
          </a:p>
        </p:txBody>
      </p:sp>
      <p:sp>
        <p:nvSpPr>
          <p:cNvPr id="3" name="Content Placeholder 2"/>
          <p:cNvSpPr>
            <a:spLocks noGrp="1"/>
          </p:cNvSpPr>
          <p:nvPr>
            <p:ph idx="1"/>
          </p:nvPr>
        </p:nvSpPr>
        <p:spPr>
          <a:xfrm>
            <a:off x="457200" y="1171914"/>
            <a:ext cx="8229600" cy="963873"/>
          </a:xfrm>
        </p:spPr>
        <p:txBody>
          <a:bodyPr>
            <a:normAutofit lnSpcReduction="10000"/>
          </a:bodyPr>
          <a:lstStyle/>
          <a:p>
            <a:pPr marL="0" indent="0">
              <a:buNone/>
            </a:pPr>
            <a:r>
              <a:rPr lang="en-US" dirty="0" smtClean="0"/>
              <a:t>After having inserted a gene that was missing in the Functional Comparison table, the subsystems in </a:t>
            </a:r>
            <a:r>
              <a:rPr lang="en-US" smtClean="0"/>
              <a:t>your genome can </a:t>
            </a:r>
            <a:r>
              <a:rPr lang="en-US" dirty="0" smtClean="0"/>
              <a:t>be recomputed from the Organism Overview page.</a:t>
            </a:r>
            <a:endParaRPr lang="en-US" dirty="0"/>
          </a:p>
        </p:txBody>
      </p:sp>
      <p:pic>
        <p:nvPicPr>
          <p:cNvPr id="4" name="Picture 3" descr="Screen shot 2012-07-06 at 10.21.55 AM.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20840" y="2242304"/>
            <a:ext cx="8165960" cy="1751563"/>
          </a:xfrm>
          <a:prstGeom prst="rect">
            <a:avLst/>
          </a:prstGeom>
        </p:spPr>
      </p:pic>
      <p:pic>
        <p:nvPicPr>
          <p:cNvPr id="5" name="Picture 4" descr="Screen shot 2012-07-06 at 10.22.11 AM.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79705" y="3598472"/>
            <a:ext cx="5630763" cy="2864133"/>
          </a:xfrm>
          <a:prstGeom prst="rect">
            <a:avLst/>
          </a:prstGeom>
        </p:spPr>
      </p:pic>
      <p:cxnSp>
        <p:nvCxnSpPr>
          <p:cNvPr id="6" name="Straight Arrow Connector 5"/>
          <p:cNvCxnSpPr/>
          <p:nvPr/>
        </p:nvCxnSpPr>
        <p:spPr>
          <a:xfrm flipV="1">
            <a:off x="7356786" y="3163455"/>
            <a:ext cx="0" cy="3177607"/>
          </a:xfrm>
          <a:prstGeom prst="straightConnector1">
            <a:avLst/>
          </a:prstGeom>
          <a:ln>
            <a:solidFill>
              <a:srgbClr val="FF6600"/>
            </a:solidFill>
            <a:tailEnd type="arrow"/>
          </a:ln>
          <a:effectLst/>
        </p:spPr>
        <p:style>
          <a:lnRef idx="3">
            <a:schemeClr val="accent1"/>
          </a:lnRef>
          <a:fillRef idx="0">
            <a:schemeClr val="accent1"/>
          </a:fillRef>
          <a:effectRef idx="2">
            <a:schemeClr val="accent1"/>
          </a:effectRef>
          <a:fontRef idx="minor">
            <a:schemeClr val="tx1"/>
          </a:fontRef>
        </p:style>
      </p:cxnSp>
      <p:cxnSp>
        <p:nvCxnSpPr>
          <p:cNvPr id="7" name="Straight Arrow Connector 6"/>
          <p:cNvCxnSpPr/>
          <p:nvPr/>
        </p:nvCxnSpPr>
        <p:spPr>
          <a:xfrm flipH="1">
            <a:off x="1144749" y="6341062"/>
            <a:ext cx="6212037" cy="0"/>
          </a:xfrm>
          <a:prstGeom prst="straightConnector1">
            <a:avLst/>
          </a:prstGeom>
          <a:ln>
            <a:solidFill>
              <a:srgbClr val="FF6600"/>
            </a:solidFill>
            <a:tailEnd type="arrow"/>
          </a:ln>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73362188"/>
      </p:ext>
    </p:extLst>
  </p:cSld>
  <p:clrMapOvr>
    <a:masterClrMapping/>
  </p:clrMapOvr>
  <p:transition spd="slow" advClick="0" advTm="15000">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52763" y="447896"/>
            <a:ext cx="7315200" cy="706649"/>
          </a:xfrm>
        </p:spPr>
        <p:txBody>
          <a:bodyPr/>
          <a:lstStyle/>
          <a:p>
            <a:pPr algn="ctr"/>
            <a:r>
              <a:rPr lang="en-US" dirty="0" smtClean="0">
                <a:solidFill>
                  <a:schemeClr val="accent4"/>
                </a:solidFill>
              </a:rPr>
              <a:t>User Privileges</a:t>
            </a:r>
            <a:endParaRPr lang="en-US" dirty="0">
              <a:solidFill>
                <a:schemeClr val="accent4"/>
              </a:solidFill>
            </a:endParaRPr>
          </a:p>
        </p:txBody>
      </p:sp>
      <p:sp>
        <p:nvSpPr>
          <p:cNvPr id="3" name="Content Placeholder 2"/>
          <p:cNvSpPr>
            <a:spLocks noGrp="1"/>
          </p:cNvSpPr>
          <p:nvPr>
            <p:ph idx="1"/>
          </p:nvPr>
        </p:nvSpPr>
        <p:spPr>
          <a:xfrm>
            <a:off x="656322" y="1560977"/>
            <a:ext cx="7315200" cy="817387"/>
          </a:xfrm>
        </p:spPr>
        <p:txBody>
          <a:bodyPr>
            <a:normAutofit lnSpcReduction="10000"/>
          </a:bodyPr>
          <a:lstStyle/>
          <a:p>
            <a:pPr marL="0" indent="0">
              <a:buNone/>
            </a:pPr>
            <a:r>
              <a:rPr lang="en-US" sz="2400" dirty="0" smtClean="0"/>
              <a:t>Before beginning, make sure you have annotation privileges for your genome!</a:t>
            </a:r>
          </a:p>
          <a:p>
            <a:pPr marL="0" indent="0">
              <a:buNone/>
            </a:pPr>
            <a:endParaRPr lang="en-US" dirty="0"/>
          </a:p>
          <a:p>
            <a:pPr marL="0" indent="0">
              <a:buNone/>
            </a:pPr>
            <a:endParaRPr lang="en-US" dirty="0"/>
          </a:p>
        </p:txBody>
      </p:sp>
      <p:pic>
        <p:nvPicPr>
          <p:cNvPr id="4" name="Picture 3" descr="Screen shot 2012-07-06 at 9.18.43 AM.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272215" y="2593630"/>
            <a:ext cx="4483100" cy="1993900"/>
          </a:xfrm>
          <a:prstGeom prst="rect">
            <a:avLst/>
          </a:prstGeom>
        </p:spPr>
      </p:pic>
      <p:sp>
        <p:nvSpPr>
          <p:cNvPr id="5" name="TextBox 4"/>
          <p:cNvSpPr txBox="1"/>
          <p:nvPr/>
        </p:nvSpPr>
        <p:spPr>
          <a:xfrm>
            <a:off x="577743" y="4943470"/>
            <a:ext cx="7393779" cy="830997"/>
          </a:xfrm>
          <a:prstGeom prst="rect">
            <a:avLst/>
          </a:prstGeom>
          <a:noFill/>
        </p:spPr>
        <p:txBody>
          <a:bodyPr wrap="square" rtlCol="0">
            <a:spAutoFit/>
          </a:bodyPr>
          <a:lstStyle/>
          <a:p>
            <a:r>
              <a:rPr lang="en-US" sz="2400" dirty="0" smtClean="0"/>
              <a:t>These settings can be accessed from the Organism Overview page.</a:t>
            </a:r>
            <a:endParaRPr lang="en-US" sz="2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52788621"/>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advClick="0" advTm="7000">
        <p:fade/>
      </p:transition>
    </mc:Choice>
    <mc:Fallback>
      <mp:transition xmlns:mp="http://schemas.microsoft.com/office/mac/powerpoint/2008/main" spd="med" advClick="0" advTm="7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641"/>
            <a:ext cx="8229600" cy="704036"/>
          </a:xfrm>
        </p:spPr>
        <p:txBody>
          <a:bodyPr>
            <a:normAutofit/>
          </a:bodyPr>
          <a:lstStyle/>
          <a:p>
            <a:pPr algn="ctr"/>
            <a:r>
              <a:rPr lang="en-US" dirty="0" smtClean="0">
                <a:solidFill>
                  <a:srgbClr val="FFB400"/>
                </a:solidFill>
              </a:rPr>
              <a:t>Deletions</a:t>
            </a:r>
            <a:endParaRPr lang="en-US" dirty="0">
              <a:solidFill>
                <a:srgbClr val="FFB400"/>
              </a:solidFill>
            </a:endParaRPr>
          </a:p>
        </p:txBody>
      </p:sp>
      <p:sp>
        <p:nvSpPr>
          <p:cNvPr id="3" name="Content Placeholder 2"/>
          <p:cNvSpPr>
            <a:spLocks noGrp="1"/>
          </p:cNvSpPr>
          <p:nvPr>
            <p:ph idx="1"/>
          </p:nvPr>
        </p:nvSpPr>
        <p:spPr>
          <a:xfrm>
            <a:off x="834138" y="2178975"/>
            <a:ext cx="7319517" cy="2063533"/>
          </a:xfrm>
        </p:spPr>
        <p:txBody>
          <a:bodyPr>
            <a:noAutofit/>
          </a:bodyPr>
          <a:lstStyle/>
          <a:p>
            <a:pPr marL="0" indent="0">
              <a:buNone/>
            </a:pPr>
            <a:r>
              <a:rPr lang="en-US" sz="2800" dirty="0" smtClean="0"/>
              <a:t>Deletions of genes can be performed from the corresponding protein page. Click the “Delete feature” button to eliminate a gene from your genome. </a:t>
            </a:r>
            <a:endParaRPr lang="en-US" sz="28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78780432"/>
      </p:ext>
    </p:extLst>
  </p:cSld>
  <p:clrMapOvr>
    <a:masterClrMapping/>
  </p:clrMapOvr>
  <p:transition spd="slow" advClick="0" advTm="30000">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04036"/>
          </a:xfrm>
        </p:spPr>
        <p:txBody>
          <a:bodyPr>
            <a:normAutofit/>
          </a:bodyPr>
          <a:lstStyle/>
          <a:p>
            <a:pPr algn="ctr"/>
            <a:r>
              <a:rPr lang="en-US" dirty="0" smtClean="0">
                <a:solidFill>
                  <a:srgbClr val="FFB400"/>
                </a:solidFill>
              </a:rPr>
              <a:t>Deletions</a:t>
            </a:r>
            <a:endParaRPr lang="en-US" dirty="0">
              <a:solidFill>
                <a:srgbClr val="FFB400"/>
              </a:solidFill>
            </a:endParaRPr>
          </a:p>
        </p:txBody>
      </p:sp>
      <p:pic>
        <p:nvPicPr>
          <p:cNvPr id="4" name="tutorial-7-2.mov">
            <a:hlinkClick r:id="" action="ppaction://media"/>
          </p:cNvPr>
          <p:cNvPicPr/>
          <p:nvPr>
            <a:videoFile r:link="rId2"/>
            <p:extLst>
              <p:ext uri="{DAA4B4D4-6D71-4841-9C94-3DE7FCFB9230}">
                <p14:medi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r:embed="rId4"/>
              </p:ext>
            </p:extLst>
          </p:nvPr>
        </p:nvPicPr>
        <p:blipFill rotWithShape="1">
          <a:blip r:embed="rId5"/>
          <a:srcRect l="1650" t="24215" r="39604" b="9785"/>
          <a:stretch/>
        </p:blipFill>
        <p:spPr>
          <a:xfrm>
            <a:off x="218809" y="704036"/>
            <a:ext cx="8714133" cy="6118826"/>
          </a:xfrm>
          <a:prstGeom prst="rect">
            <a:avLst/>
          </a:prstGeom>
        </p:spPr>
      </p:pic>
    </p:spTree>
    <p:custDataLst>
      <p:tags r:id="rId1"/>
    </p:custDataLst>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78780432"/>
      </p:ext>
    </p:extLst>
  </p:cSld>
  <p:clrMapOvr>
    <a:masterClrMapping/>
  </p:clrMapOvr>
  <p:transition spd="slow" advClick="0" advTm="30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3000"/>
                                  </p:stCondLst>
                                  <p:childTnLst>
                                    <p:cmd type="call" cmd="playFrom(0.0)">
                                      <p:cBhvr>
                                        <p:cTn id="6" dur="276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0818" y="164419"/>
            <a:ext cx="8229600" cy="715687"/>
          </a:xfrm>
        </p:spPr>
        <p:txBody>
          <a:bodyPr>
            <a:normAutofit/>
          </a:bodyPr>
          <a:lstStyle/>
          <a:p>
            <a:pPr algn="ctr"/>
            <a:r>
              <a:rPr lang="en-US" dirty="0" smtClean="0">
                <a:solidFill>
                  <a:srgbClr val="FFB400"/>
                </a:solidFill>
              </a:rPr>
              <a:t>Finding an uncalled Gene</a:t>
            </a:r>
            <a:endParaRPr lang="en-US" dirty="0">
              <a:solidFill>
                <a:srgbClr val="FFB400"/>
              </a:solidFill>
            </a:endParaRPr>
          </a:p>
        </p:txBody>
      </p:sp>
      <p:sp>
        <p:nvSpPr>
          <p:cNvPr id="3" name="Content Placeholder 2"/>
          <p:cNvSpPr>
            <a:spLocks noGrp="1"/>
          </p:cNvSpPr>
          <p:nvPr>
            <p:ph idx="1"/>
          </p:nvPr>
        </p:nvSpPr>
        <p:spPr>
          <a:xfrm>
            <a:off x="457200" y="1774926"/>
            <a:ext cx="8229600" cy="3881751"/>
          </a:xfrm>
        </p:spPr>
        <p:txBody>
          <a:bodyPr>
            <a:noAutofit/>
          </a:bodyPr>
          <a:lstStyle/>
          <a:p>
            <a:pPr marL="0" indent="0">
              <a:buNone/>
            </a:pPr>
            <a:r>
              <a:rPr lang="en-US" sz="2400" dirty="0" smtClean="0"/>
              <a:t>To search for the missing </a:t>
            </a:r>
            <a:r>
              <a:rPr lang="en-US" sz="2400" dirty="0" err="1" smtClean="0"/>
              <a:t>DnaA</a:t>
            </a:r>
            <a:r>
              <a:rPr lang="en-US" sz="2400" dirty="0" smtClean="0"/>
              <a:t> gene (that was deleted in the previous slide), use the “Function-based comparison” tool from the Comparative Tools drop-down menu. Select a related organism (B) to do a comparison with your genome (A). Narrow the search focus to genes that are present in the related organism but not in yours (B only). Search for the </a:t>
            </a:r>
            <a:r>
              <a:rPr lang="en-US" sz="2400" dirty="0" err="1" smtClean="0"/>
              <a:t>DnaA</a:t>
            </a:r>
            <a:r>
              <a:rPr lang="en-US" sz="2400" dirty="0" smtClean="0"/>
              <a:t> gene by typing “</a:t>
            </a:r>
            <a:r>
              <a:rPr lang="en-US" sz="2400" dirty="0" err="1" smtClean="0"/>
              <a:t>DnaA</a:t>
            </a:r>
            <a:r>
              <a:rPr lang="en-US" sz="2400" dirty="0" smtClean="0"/>
              <a:t>” into the search field in the header of the Functional role column. This approach will work only for features that are in subsystems as the “Functional-based comparison tool” compares only those.</a:t>
            </a:r>
            <a:endParaRPr lang="en-US" sz="24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55090736"/>
      </p:ext>
    </p:extLst>
  </p:cSld>
  <p:clrMapOvr>
    <a:masterClrMapping/>
  </p:clrMapOvr>
  <p:transition spd="slow" advClick="0" advTm="38000">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80818" y="0"/>
            <a:ext cx="8229600" cy="715687"/>
          </a:xfrm>
        </p:spPr>
        <p:txBody>
          <a:bodyPr>
            <a:normAutofit/>
          </a:bodyPr>
          <a:lstStyle/>
          <a:p>
            <a:pPr algn="ctr"/>
            <a:r>
              <a:rPr lang="en-US" dirty="0" smtClean="0">
                <a:solidFill>
                  <a:srgbClr val="FFB400"/>
                </a:solidFill>
              </a:rPr>
              <a:t>Finding a Gene</a:t>
            </a:r>
            <a:endParaRPr lang="en-US" dirty="0">
              <a:solidFill>
                <a:srgbClr val="FFB400"/>
              </a:solidFill>
            </a:endParaRPr>
          </a:p>
        </p:txBody>
      </p:sp>
      <p:pic>
        <p:nvPicPr>
          <p:cNvPr id="4" name="tutorial-7-3.mov">
            <a:hlinkClick r:id="" action="ppaction://media"/>
          </p:cNvPr>
          <p:cNvPicPr/>
          <p:nvPr>
            <a:videoFile r:link="rId2"/>
            <p:extLst>
              <p:ext uri="{DAA4B4D4-6D71-4841-9C94-3DE7FCFB9230}">
                <p14:medi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r:embed="rId4"/>
              </p:ext>
            </p:extLst>
          </p:nvPr>
        </p:nvPicPr>
        <p:blipFill rotWithShape="1">
          <a:blip r:embed="rId5"/>
          <a:srcRect l="1274" t="20784" r="32208" b="9087"/>
          <a:stretch/>
        </p:blipFill>
        <p:spPr>
          <a:xfrm>
            <a:off x="167403" y="888847"/>
            <a:ext cx="8812431" cy="5806809"/>
          </a:xfrm>
          <a:prstGeom prst="rect">
            <a:avLst/>
          </a:prstGeom>
        </p:spPr>
      </p:pic>
    </p:spTree>
    <p:custDataLst>
      <p:tags r:id="rId1"/>
    </p:custDataLst>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55090736"/>
      </p:ext>
    </p:extLst>
  </p:cSld>
  <p:clrMapOvr>
    <a:masterClrMapping/>
  </p:clrMapOvr>
  <p:transition spd="slow" advClick="0" advTm="38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3000"/>
                                  </p:stCondLst>
                                  <p:childTnLst>
                                    <p:cmd type="call" cmd="playFrom(0.0)">
                                      <p:cBhvr>
                                        <p:cTn id="6" dur="363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177"/>
            <a:ext cx="8229600" cy="788914"/>
          </a:xfrm>
        </p:spPr>
        <p:txBody>
          <a:bodyPr/>
          <a:lstStyle/>
          <a:p>
            <a:pPr algn="ctr"/>
            <a:r>
              <a:rPr lang="en-US" dirty="0" smtClean="0">
                <a:solidFill>
                  <a:schemeClr val="accent4"/>
                </a:solidFill>
              </a:rPr>
              <a:t>Finding a Gene</a:t>
            </a:r>
            <a:endParaRPr lang="en-US" dirty="0">
              <a:solidFill>
                <a:schemeClr val="accent4"/>
              </a:solidFill>
            </a:endParaRPr>
          </a:p>
        </p:txBody>
      </p:sp>
      <p:sp>
        <p:nvSpPr>
          <p:cNvPr id="5" name="TextBox 4"/>
          <p:cNvSpPr txBox="1"/>
          <p:nvPr/>
        </p:nvSpPr>
        <p:spPr>
          <a:xfrm>
            <a:off x="457200" y="1731636"/>
            <a:ext cx="8229600" cy="2677656"/>
          </a:xfrm>
          <a:prstGeom prst="rect">
            <a:avLst/>
          </a:prstGeom>
          <a:noFill/>
        </p:spPr>
        <p:txBody>
          <a:bodyPr wrap="square" rtlCol="0">
            <a:spAutoFit/>
          </a:bodyPr>
          <a:lstStyle/>
          <a:p>
            <a:r>
              <a:rPr lang="en-US" sz="2400" dirty="0" smtClean="0"/>
              <a:t>Clicking on “Find” launches a targeted search for the specified gene. Here, the system found where the </a:t>
            </a:r>
            <a:r>
              <a:rPr lang="en-US" sz="2400" dirty="0" err="1" smtClean="0"/>
              <a:t>DnaA</a:t>
            </a:r>
            <a:r>
              <a:rPr lang="en-US" sz="2400" dirty="0" smtClean="0"/>
              <a:t> gene should be in our organism. Clicking on the red arrow marked “Q” opens the Gene Editor page. To determine the proper location of the start </a:t>
            </a:r>
            <a:r>
              <a:rPr lang="en-US" sz="2400" dirty="0" err="1" smtClean="0"/>
              <a:t>codon</a:t>
            </a:r>
            <a:r>
              <a:rPr lang="en-US" sz="2400" dirty="0" smtClean="0"/>
              <a:t>, it may be necessary to look at the </a:t>
            </a:r>
            <a:r>
              <a:rPr lang="en-US" sz="2400" dirty="0" err="1" smtClean="0"/>
              <a:t>DnaA</a:t>
            </a:r>
            <a:r>
              <a:rPr lang="en-US" sz="2400" dirty="0" smtClean="0"/>
              <a:t> gene in other organisms or access more detailed information from external sources.</a:t>
            </a:r>
            <a:endParaRPr lang="en-US" sz="2400" dirty="0"/>
          </a:p>
        </p:txBody>
      </p:sp>
    </p:spTree>
    <p:custDataLst>
      <p:tags r:id="rId1"/>
    </p:custDataLst>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46445562"/>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advClick="0" advTm="38000">
        <p:fade/>
      </p:transition>
    </mc:Choice>
    <mc:Fallback>
      <mp:transition xmlns:mp="http://schemas.microsoft.com/office/mac/powerpoint/2008/main" spd="med" advClick="0" advTm="38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88914"/>
          </a:xfrm>
        </p:spPr>
        <p:txBody>
          <a:bodyPr/>
          <a:lstStyle/>
          <a:p>
            <a:pPr algn="ctr"/>
            <a:r>
              <a:rPr lang="en-US" dirty="0" smtClean="0">
                <a:solidFill>
                  <a:schemeClr val="accent4"/>
                </a:solidFill>
              </a:rPr>
              <a:t>Finding a Gene</a:t>
            </a:r>
            <a:endParaRPr lang="en-US" dirty="0">
              <a:solidFill>
                <a:schemeClr val="accent4"/>
              </a:solidFill>
            </a:endParaRPr>
          </a:p>
        </p:txBody>
      </p:sp>
      <p:pic>
        <p:nvPicPr>
          <p:cNvPr id="4" name="tutorial-7-4.mov">
            <a:hlinkClick r:id="" action="ppaction://media"/>
          </p:cNvPr>
          <p:cNvPicPr/>
          <p:nvPr>
            <p:ph idx="1"/>
            <a:videoFile r:link="rId2"/>
            <p:extLst>
              <p:ext uri="{DAA4B4D4-6D71-4841-9C94-3DE7FCFB9230}">
                <p14:medi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r:embed="rId4"/>
              </p:ext>
            </p:extLst>
          </p:nvPr>
        </p:nvPicPr>
        <p:blipFill rotWithShape="1">
          <a:blip r:embed="rId5"/>
          <a:srcRect l="1190" t="20763" r="31075" b="9475"/>
          <a:stretch/>
        </p:blipFill>
        <p:spPr>
          <a:xfrm>
            <a:off x="195588" y="1132565"/>
            <a:ext cx="8809007" cy="5505369"/>
          </a:xfrm>
        </p:spPr>
      </p:pic>
    </p:spTree>
    <p:custDataLst>
      <p:tags r:id="rId1"/>
    </p:custDataLst>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46445562"/>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advClick="0" advTm="38000">
        <p:fade/>
      </p:transition>
    </mc:Choice>
    <mc:Fallback>
      <mp:transition xmlns:mp="http://schemas.microsoft.com/office/mac/powerpoint/2008/main" spd="med" advClick="0"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3000"/>
                                  </p:stCondLst>
                                  <p:childTnLst>
                                    <p:cmd type="call" cmd="playFrom(0.0)">
                                      <p:cBhvr>
                                        <p:cTn id="6" dur="363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99476" y="75586"/>
            <a:ext cx="8229600" cy="719839"/>
          </a:xfrm>
        </p:spPr>
        <p:txBody>
          <a:bodyPr>
            <a:normAutofit/>
          </a:bodyPr>
          <a:lstStyle/>
          <a:p>
            <a:r>
              <a:rPr lang="en-US" dirty="0" smtClean="0">
                <a:solidFill>
                  <a:srgbClr val="FFB400"/>
                </a:solidFill>
              </a:rPr>
              <a:t>Determining the Correct Sequence</a:t>
            </a:r>
            <a:endParaRPr lang="en-US" dirty="0">
              <a:solidFill>
                <a:srgbClr val="FFB400"/>
              </a:solidFill>
            </a:endParaRPr>
          </a:p>
        </p:txBody>
      </p:sp>
      <p:sp>
        <p:nvSpPr>
          <p:cNvPr id="3" name="Content Placeholder 2"/>
          <p:cNvSpPr>
            <a:spLocks noGrp="1"/>
          </p:cNvSpPr>
          <p:nvPr>
            <p:ph idx="1"/>
          </p:nvPr>
        </p:nvSpPr>
        <p:spPr>
          <a:xfrm>
            <a:off x="457200" y="5668279"/>
            <a:ext cx="8229600" cy="1165757"/>
          </a:xfrm>
        </p:spPr>
        <p:txBody>
          <a:bodyPr>
            <a:noAutofit/>
          </a:bodyPr>
          <a:lstStyle/>
          <a:p>
            <a:pPr marL="0" indent="0">
              <a:buNone/>
            </a:pPr>
            <a:r>
              <a:rPr lang="en-US" sz="2400" dirty="0" smtClean="0"/>
              <a:t>A comparison with another strain of </a:t>
            </a:r>
            <a:r>
              <a:rPr lang="en-US" sz="2400" i="1" dirty="0" smtClean="0"/>
              <a:t>Streptococcus </a:t>
            </a:r>
            <a:r>
              <a:rPr lang="en-US" sz="2400" i="1" dirty="0" err="1" smtClean="0"/>
              <a:t>suis</a:t>
            </a:r>
            <a:r>
              <a:rPr lang="en-US" sz="2400" dirty="0" smtClean="0"/>
              <a:t>, can help find the correct start and stop </a:t>
            </a:r>
            <a:r>
              <a:rPr lang="en-US" sz="2400" dirty="0" err="1" smtClean="0"/>
              <a:t>codons</a:t>
            </a:r>
            <a:r>
              <a:rPr lang="en-US" sz="2400" dirty="0" smtClean="0"/>
              <a:t> to guide the insertion of the missing </a:t>
            </a:r>
            <a:r>
              <a:rPr lang="en-US" sz="2400" dirty="0" err="1" smtClean="0"/>
              <a:t>DnaA</a:t>
            </a:r>
            <a:r>
              <a:rPr lang="en-US" sz="2400" dirty="0" smtClean="0"/>
              <a:t> gene.</a:t>
            </a:r>
            <a:endParaRPr lang="en-US" sz="2400" dirty="0"/>
          </a:p>
        </p:txBody>
      </p:sp>
      <p:pic>
        <p:nvPicPr>
          <p:cNvPr id="4" name="Picture 3" descr="Screen shot 2012-07-06 at 10.08.20 AM.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57200" y="838715"/>
            <a:ext cx="5894332" cy="3446260"/>
          </a:xfrm>
          <a:prstGeom prst="rect">
            <a:avLst/>
          </a:prstGeom>
        </p:spPr>
      </p:pic>
      <p:cxnSp>
        <p:nvCxnSpPr>
          <p:cNvPr id="6" name="Straight Arrow Connector 5"/>
          <p:cNvCxnSpPr/>
          <p:nvPr/>
        </p:nvCxnSpPr>
        <p:spPr>
          <a:xfrm flipV="1">
            <a:off x="1018330" y="2779745"/>
            <a:ext cx="0" cy="20488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8" name="Picture 7" descr="Screen shot 2012-07-06 at 10.10.33 AM.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546182" y="1660382"/>
            <a:ext cx="5406132" cy="4007897"/>
          </a:xfrm>
          <a:prstGeom prst="rect">
            <a:avLst/>
          </a:prstGeom>
          <a:ln>
            <a:solidFill>
              <a:schemeClr val="tx1"/>
            </a:solidFill>
          </a:ln>
        </p:spPr>
      </p:pic>
      <p:cxnSp>
        <p:nvCxnSpPr>
          <p:cNvPr id="10" name="Straight Arrow Connector 9"/>
          <p:cNvCxnSpPr/>
          <p:nvPr/>
        </p:nvCxnSpPr>
        <p:spPr>
          <a:xfrm>
            <a:off x="1018330" y="4828607"/>
            <a:ext cx="237545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34973122"/>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advClick="0" advTm="10000">
        <p:fade/>
      </p:transition>
    </mc:Choice>
    <mc:Fallback>
      <mp:transition xmlns:mp="http://schemas.microsoft.com/office/mac/powerpoint/2008/main" spd="med" advClick="0" advTm="1000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12.3"/>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0.9"/>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0.6"/>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0.6"/>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0.6"/>
</p:tagLst>
</file>

<file path=ppt/tags/tag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IMING" val="|0.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Perspective.thmx</Template>
  <TotalTime>2165</TotalTime>
  <Words>472</Words>
  <Application>Microsoft Macintosh PowerPoint</Application>
  <PresentationFormat>On-screen Show (4:3)</PresentationFormat>
  <Paragraphs>20</Paragraphs>
  <Slides>12</Slides>
  <Notes>0</Notes>
  <HiddenSlides>0</HiddenSlides>
  <MMClips>4</MMClips>
  <ScaleCrop>false</ScaleCrop>
  <HeadingPairs>
    <vt:vector size="4" baseType="variant">
      <vt:variant>
        <vt:lpstr>Design Template</vt:lpstr>
      </vt:variant>
      <vt:variant>
        <vt:i4>1</vt:i4>
      </vt:variant>
      <vt:variant>
        <vt:lpstr>Slide Titles</vt:lpstr>
      </vt:variant>
      <vt:variant>
        <vt:i4>12</vt:i4>
      </vt:variant>
    </vt:vector>
  </HeadingPairs>
  <TitlesOfParts>
    <vt:vector size="13" baseType="lpstr">
      <vt:lpstr>Perspective</vt:lpstr>
      <vt:lpstr>Manual Improvements to a RAST annotated genome:  Deleting, Finding and Inserting Genes</vt:lpstr>
      <vt:lpstr>User Privileges</vt:lpstr>
      <vt:lpstr>Deletions</vt:lpstr>
      <vt:lpstr>Deletions</vt:lpstr>
      <vt:lpstr>Finding an uncalled Gene</vt:lpstr>
      <vt:lpstr>Finding a Gene</vt:lpstr>
      <vt:lpstr>Finding a Gene</vt:lpstr>
      <vt:lpstr>Finding a Gene</vt:lpstr>
      <vt:lpstr>Determining the Correct Sequence</vt:lpstr>
      <vt:lpstr>Creating a Feature</vt:lpstr>
      <vt:lpstr>Creating a Feature</vt:lpstr>
      <vt:lpstr>Recomputing Subsystems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Deleting, Finding, and Inserting Genes</dc:title>
  <dc:creator>Julie Turgeon</dc:creator>
  <cp:lastModifiedBy>Veronika Vonstein</cp:lastModifiedBy>
  <cp:revision>26</cp:revision>
  <dcterms:created xsi:type="dcterms:W3CDTF">2013-11-04T01:45:11Z</dcterms:created>
  <dcterms:modified xsi:type="dcterms:W3CDTF">2013-11-04T01:59:11Z</dcterms:modified>
</cp:coreProperties>
</file>