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9" r:id="rId3"/>
    <p:sldId id="281" r:id="rId4"/>
    <p:sldId id="270" r:id="rId5"/>
    <p:sldId id="271" r:id="rId6"/>
    <p:sldId id="272" r:id="rId7"/>
    <p:sldId id="273" r:id="rId8"/>
    <p:sldId id="274" r:id="rId9"/>
    <p:sldId id="275" r:id="rId10"/>
    <p:sldId id="282" r:id="rId11"/>
    <p:sldId id="278" r:id="rId12"/>
    <p:sldId id="277" r:id="rId13"/>
    <p:sldId id="279" r:id="rId14"/>
    <p:sldId id="283" r:id="rId15"/>
    <p:sldId id="268" r:id="rId16"/>
    <p:sldId id="284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 showComments="0">
  <p:normalViewPr>
    <p:restoredLeft sz="19442" autoAdjust="0"/>
    <p:restoredTop sz="94684" autoAdjust="0"/>
  </p:normalViewPr>
  <p:slideViewPr>
    <p:cSldViewPr snapToGrid="0" snapToObjects="1">
      <p:cViewPr>
        <p:scale>
          <a:sx n="100" d="100"/>
          <a:sy n="100" d="100"/>
        </p:scale>
        <p:origin x="-80" y="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>
              <a:defRPr sz="4000" b="1">
                <a:solidFill>
                  <a:schemeClr val="accent2"/>
                </a:solidFill>
                <a:latin typeface="Chalkboard"/>
                <a:cs typeface="Chalkboard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latin typeface="Arial Rounded MT Bold"/>
                <a:cs typeface="Arial Rounded MT Bold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grpSp>
        <p:nvGrpSpPr>
          <p:cNvPr id="14" name="Group 22"/>
          <p:cNvGrpSpPr>
            <a:grpSpLocks/>
          </p:cNvGrpSpPr>
          <p:nvPr userDrawn="1"/>
        </p:nvGrpSpPr>
        <p:grpSpPr bwMode="auto">
          <a:xfrm>
            <a:off x="123825" y="6221412"/>
            <a:ext cx="8869363" cy="636588"/>
            <a:chOff x="78" y="3820"/>
            <a:chExt cx="5587" cy="401"/>
          </a:xfrm>
        </p:grpSpPr>
        <p:pic>
          <p:nvPicPr>
            <p:cNvPr id="15" name="Picture 10" descr="biguofcthin"/>
            <p:cNvPicPr>
              <a:picLocks noChangeAspect="1" noChangeArrowheads="1"/>
            </p:cNvPicPr>
            <p:nvPr userDrawn="1"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78" y="3880"/>
              <a:ext cx="1146" cy="202"/>
            </a:xfrm>
            <a:prstGeom prst="rect">
              <a:avLst/>
            </a:prstGeom>
            <a:noFill/>
          </p:spPr>
        </p:pic>
        <p:pic>
          <p:nvPicPr>
            <p:cNvPr id="16" name="Picture 11" descr="ncsa_logo2"/>
            <p:cNvPicPr>
              <a:picLocks noChangeAspect="1" noChangeArrowheads="1"/>
            </p:cNvPicPr>
            <p:nvPr userDrawn="1"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618" y="3882"/>
              <a:ext cx="1152" cy="288"/>
            </a:xfrm>
            <a:prstGeom prst="rect">
              <a:avLst/>
            </a:prstGeom>
            <a:noFill/>
          </p:spPr>
        </p:pic>
        <p:pic>
          <p:nvPicPr>
            <p:cNvPr id="17" name="Picture 12" descr="headerLogo"/>
            <p:cNvPicPr>
              <a:picLocks noChangeAspect="1" noChangeArrowheads="1"/>
            </p:cNvPicPr>
            <p:nvPr userDrawn="1"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075" y="3926"/>
              <a:ext cx="1664" cy="230"/>
            </a:xfrm>
            <a:prstGeom prst="rect">
              <a:avLst/>
            </a:prstGeom>
            <a:noFill/>
          </p:spPr>
        </p:pic>
        <p:pic>
          <p:nvPicPr>
            <p:cNvPr id="18" name="Picture 19" descr="Picture 1"/>
            <p:cNvPicPr>
              <a:picLocks noChangeAspect="1" noChangeArrowheads="1"/>
            </p:cNvPicPr>
            <p:nvPr userDrawn="1"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258" y="3820"/>
              <a:ext cx="806" cy="374"/>
            </a:xfrm>
            <a:prstGeom prst="rect">
              <a:avLst/>
            </a:prstGeom>
            <a:noFill/>
          </p:spPr>
        </p:pic>
        <p:pic>
          <p:nvPicPr>
            <p:cNvPr id="19" name="Picture 21"/>
            <p:cNvPicPr>
              <a:picLocks noChangeAspect="1" noChangeArrowheads="1"/>
            </p:cNvPicPr>
            <p:nvPr userDrawn="1"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4767" y="3826"/>
              <a:ext cx="898" cy="3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pic>
        <p:nvPicPr>
          <p:cNvPr id="20" name="Picture 19" descr="Picture 30.png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457200" y="92725"/>
            <a:ext cx="7966075" cy="132491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9FE4C-6F40-134F-A973-79B39B658076}" type="datetimeFigureOut">
              <a:rPr lang="en-US" smtClean="0"/>
              <a:pPr/>
              <a:t>11/4/13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9AED2-2531-2D49-9009-181750D647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9FE4C-6F40-134F-A973-79B39B658076}" type="datetimeFigureOut">
              <a:rPr lang="en-US" smtClean="0"/>
              <a:pPr/>
              <a:t>11/4/13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9AED2-2531-2D49-9009-181750D647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9FE4C-6F40-134F-A973-79B39B658076}" type="datetimeFigureOut">
              <a:rPr lang="en-US" smtClean="0"/>
              <a:pPr/>
              <a:t>11/4/13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9AED2-2531-2D49-9009-181750D647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9FE4C-6F40-134F-A973-79B39B658076}" type="datetimeFigureOut">
              <a:rPr lang="en-US" smtClean="0"/>
              <a:pPr/>
              <a:t>11/4/13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9AED2-2531-2D49-9009-181750D647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9FE4C-6F40-134F-A973-79B39B658076}" type="datetimeFigureOut">
              <a:rPr lang="en-US" smtClean="0"/>
              <a:pPr/>
              <a:t>11/4/13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9AED2-2531-2D49-9009-181750D647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9FE4C-6F40-134F-A973-79B39B658076}" type="datetimeFigureOut">
              <a:rPr lang="en-US" smtClean="0"/>
              <a:pPr/>
              <a:t>11/4/13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9AED2-2531-2D49-9009-181750D647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9FE4C-6F40-134F-A973-79B39B658076}" type="datetimeFigureOut">
              <a:rPr lang="en-US" smtClean="0"/>
              <a:pPr/>
              <a:t>11/4/13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9AED2-2531-2D49-9009-181750D647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9FE4C-6F40-134F-A973-79B39B658076}" type="datetimeFigureOut">
              <a:rPr lang="en-US" smtClean="0"/>
              <a:pPr/>
              <a:t>11/4/13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9AED2-2531-2D49-9009-181750D647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9FE4C-6F40-134F-A973-79B39B658076}" type="datetimeFigureOut">
              <a:rPr lang="en-US" smtClean="0"/>
              <a:pPr/>
              <a:t>11/4/13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9AED2-2531-2D49-9009-181750D647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9FE4C-6F40-134F-A973-79B39B658076}" type="datetimeFigureOut">
              <a:rPr lang="en-US" smtClean="0"/>
              <a:pPr/>
              <a:t>11/4/13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9AED2-2531-2D49-9009-181750D647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4" Type="http://schemas.openxmlformats.org/officeDocument/2006/relationships/image" Target="../media/image2.png"/><Relationship Id="rId15" Type="http://schemas.openxmlformats.org/officeDocument/2006/relationships/image" Target="../media/image3.png"/><Relationship Id="rId16" Type="http://schemas.openxmlformats.org/officeDocument/2006/relationships/image" Target="../media/image4.png"/><Relationship Id="rId17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F9FE4C-6F40-134F-A973-79B39B658076}" type="datetimeFigureOut">
              <a:rPr lang="en-US" smtClean="0"/>
              <a:pPr/>
              <a:t>11/4/13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99AED2-2531-2D49-9009-181750D64722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8" name="Group 7"/>
          <p:cNvGrpSpPr>
            <a:grpSpLocks/>
          </p:cNvGrpSpPr>
          <p:nvPr/>
        </p:nvGrpSpPr>
        <p:grpSpPr bwMode="auto">
          <a:xfrm>
            <a:off x="25982783" y="1996279541"/>
            <a:ext cx="2147483647" cy="1010584243"/>
            <a:chOff x="123825" y="6064250"/>
            <a:chExt cx="8869363" cy="636588"/>
          </a:xfrm>
        </p:grpSpPr>
        <p:pic>
          <p:nvPicPr>
            <p:cNvPr id="9" name="Picture 8" descr="biguofcthin"/>
            <p:cNvPicPr>
              <a:picLocks noChangeAspect="1" noChangeArrowheads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123825" y="6159500"/>
              <a:ext cx="1819275" cy="320675"/>
            </a:xfrm>
            <a:prstGeom prst="rect">
              <a:avLst/>
            </a:prstGeom>
            <a:noFill/>
          </p:spPr>
        </p:pic>
        <p:pic>
          <p:nvPicPr>
            <p:cNvPr id="10" name="Picture 9" descr="ncsa_logo2"/>
            <p:cNvPicPr>
              <a:picLocks noChangeAspect="1" noChangeArrowheads="1"/>
            </p:cNvPicPr>
            <p:nvPr/>
          </p:nvPicPr>
          <p:blipFill>
            <a:blip r:embed="rId14"/>
            <a:srcRect/>
            <a:stretch>
              <a:fillRect/>
            </a:stretch>
          </p:blipFill>
          <p:spPr bwMode="auto">
            <a:xfrm>
              <a:off x="5743575" y="6162675"/>
              <a:ext cx="1828800" cy="457200"/>
            </a:xfrm>
            <a:prstGeom prst="rect">
              <a:avLst/>
            </a:prstGeom>
            <a:noFill/>
          </p:spPr>
        </p:pic>
        <p:pic>
          <p:nvPicPr>
            <p:cNvPr id="11" name="Picture 10" descr="headerLogo"/>
            <p:cNvPicPr>
              <a:picLocks noChangeAspect="1" noChangeArrowheads="1"/>
            </p:cNvPicPr>
            <p:nvPr/>
          </p:nvPicPr>
          <p:blipFill>
            <a:blip r:embed="rId15"/>
            <a:srcRect/>
            <a:stretch>
              <a:fillRect/>
            </a:stretch>
          </p:blipFill>
          <p:spPr bwMode="auto">
            <a:xfrm>
              <a:off x="3294063" y="6232525"/>
              <a:ext cx="2641600" cy="365125"/>
            </a:xfrm>
            <a:prstGeom prst="rect">
              <a:avLst/>
            </a:prstGeom>
            <a:noFill/>
          </p:spPr>
        </p:pic>
        <p:pic>
          <p:nvPicPr>
            <p:cNvPr id="12" name="Picture 11" descr="Picture 1"/>
            <p:cNvPicPr>
              <a:picLocks noChangeAspect="1" noChangeArrowheads="1"/>
            </p:cNvPicPr>
            <p:nvPr/>
          </p:nvPicPr>
          <p:blipFill>
            <a:blip r:embed="rId16"/>
            <a:srcRect/>
            <a:stretch>
              <a:fillRect/>
            </a:stretch>
          </p:blipFill>
          <p:spPr bwMode="auto">
            <a:xfrm>
              <a:off x="1997075" y="6064250"/>
              <a:ext cx="1279525" cy="593725"/>
            </a:xfrm>
            <a:prstGeom prst="rect">
              <a:avLst/>
            </a:prstGeom>
            <a:noFill/>
          </p:spPr>
        </p:pic>
        <p:pic>
          <p:nvPicPr>
            <p:cNvPr id="13" name="Picture 12"/>
            <p:cNvPicPr>
              <a:picLocks noChangeAspect="1" noChangeArrowheads="1"/>
            </p:cNvPicPr>
            <p:nvPr/>
          </p:nvPicPr>
          <p:blipFill>
            <a:blip r:embed="rId17"/>
            <a:srcRect/>
            <a:stretch>
              <a:fillRect/>
            </a:stretch>
          </p:blipFill>
          <p:spPr bwMode="auto">
            <a:xfrm>
              <a:off x="7567613" y="6073775"/>
              <a:ext cx="1425575" cy="6270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20" name="Rectangle 19"/>
          <p:cNvSpPr>
            <a:spLocks noGrp="1" noChangeArrowheads="1"/>
          </p:cNvSpPr>
          <p:nvPr/>
        </p:nvSpPr>
        <p:spPr bwMode="auto">
          <a:xfrm>
            <a:off x="3124200" y="6446838"/>
            <a:ext cx="28956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1" compatLnSpc="1">
            <a:prstTxWarp prst="textNoShape">
              <a:avLst/>
            </a:prstTxWarp>
            <a:spAutoFit/>
          </a:bodyPr>
          <a:lstStyle/>
          <a:p>
            <a:r>
              <a:rPr lang="en-US" dirty="0" err="1" smtClean="0"/>
              <a:t>www.rast.nmpdr.org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3200" b="1" kern="1200">
          <a:solidFill>
            <a:schemeClr val="accent2"/>
          </a:solidFill>
          <a:latin typeface="Chalkboard"/>
          <a:ea typeface="+mj-ea"/>
          <a:cs typeface="Chalkboard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Chalkboard"/>
          <a:ea typeface="+mn-ea"/>
          <a:cs typeface="Chalkboard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Chalkboard"/>
          <a:ea typeface="+mn-ea"/>
          <a:cs typeface="Chalkboard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Chalkboard"/>
          <a:ea typeface="+mn-ea"/>
          <a:cs typeface="Chalkboard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Chalkboard"/>
          <a:ea typeface="+mn-ea"/>
          <a:cs typeface="Chalkboard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Relationship Id="rId3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Relationship Id="rId3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Improving RAST annotations within RAST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sz="3027" dirty="0" smtClean="0">
                <a:ea typeface="ＭＳ Ｐゴシック" pitchFamily="-65" charset="-128"/>
                <a:cs typeface="ＭＳ Ｐゴシック" pitchFamily="-65" charset="-128"/>
              </a:rPr>
              <a:t>Veronika Vonstein</a:t>
            </a:r>
          </a:p>
          <a:p>
            <a:pPr eaLnBrk="0" hangingPunct="0">
              <a:spcBef>
                <a:spcPct val="0"/>
              </a:spcBef>
            </a:pPr>
            <a:r>
              <a:rPr lang="en-US" sz="2000" dirty="0" smtClean="0">
                <a:ea typeface="ＭＳ Ｐゴシック" pitchFamily="-65" charset="-128"/>
                <a:cs typeface="ＭＳ Ｐゴシック" pitchFamily="-65" charset="-128"/>
              </a:rPr>
              <a:t>Fellowship for Interpretation of Genomes</a:t>
            </a:r>
            <a:r>
              <a:rPr lang="en-US" dirty="0" smtClean="0">
                <a:ea typeface="ＭＳ Ｐゴシック" pitchFamily="-65" charset="-128"/>
                <a:cs typeface="ＭＳ Ｐゴシック" pitchFamily="-65" charset="-128"/>
              </a:rPr>
              <a:t/>
            </a:r>
            <a:br>
              <a:rPr lang="en-US" dirty="0" smtClean="0">
                <a:ea typeface="ＭＳ Ｐゴシック" pitchFamily="-65" charset="-128"/>
                <a:cs typeface="ＭＳ Ｐゴシック" pitchFamily="-65" charset="-128"/>
              </a:rPr>
            </a:br>
            <a:endParaRPr lang="en-US" dirty="0" smtClean="0">
              <a:ea typeface="ＭＳ Ｐゴシック" pitchFamily="-65" charset="-128"/>
              <a:cs typeface="ＭＳ Ｐゴシック" pitchFamily="-65" charset="-128"/>
            </a:endParaRPr>
          </a:p>
          <a:p>
            <a:pPr eaLnBrk="0" hangingPunct="0">
              <a:spcBef>
                <a:spcPct val="0"/>
              </a:spcBef>
            </a:pPr>
            <a:r>
              <a:rPr lang="en-US" sz="1800" dirty="0" smtClean="0">
                <a:ea typeface="ＭＳ Ｐゴシック" pitchFamily="-65" charset="-128"/>
                <a:cs typeface="ＭＳ Ｐゴシック" pitchFamily="-65" charset="-128"/>
              </a:rPr>
              <a:t>December 2008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Annotate set 1</a:t>
            </a:r>
            <a:endParaRPr lang="en-US" dirty="0"/>
          </a:p>
        </p:txBody>
      </p:sp>
      <p:pic>
        <p:nvPicPr>
          <p:cNvPr id="4" name="Picture 3" descr="Picture 6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995515"/>
            <a:ext cx="7763205" cy="3641698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 rot="10800000">
            <a:off x="647700" y="5588719"/>
            <a:ext cx="914400" cy="698148"/>
          </a:xfrm>
          <a:prstGeom prst="straightConnector1">
            <a:avLst/>
          </a:prstGeom>
          <a:ln w="38100" cmpd="sng">
            <a:solidFill>
              <a:schemeClr val="accent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rot="10800000">
            <a:off x="4368799" y="2572276"/>
            <a:ext cx="914400" cy="698148"/>
          </a:xfrm>
          <a:prstGeom prst="straightConnector1">
            <a:avLst/>
          </a:prstGeom>
          <a:ln w="38100" cmpd="sng">
            <a:solidFill>
              <a:schemeClr val="accent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rot="10800000">
            <a:off x="5435600" y="2921351"/>
            <a:ext cx="914400" cy="698148"/>
          </a:xfrm>
          <a:prstGeom prst="straightConnector1">
            <a:avLst/>
          </a:prstGeom>
          <a:ln w="38100" cmpd="sng">
            <a:solidFill>
              <a:schemeClr val="accent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6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Set 1 done continue</a:t>
            </a:r>
            <a:endParaRPr lang="en-US" dirty="0"/>
          </a:p>
        </p:txBody>
      </p:sp>
      <p:pic>
        <p:nvPicPr>
          <p:cNvPr id="4" name="Content Placeholder 3" descr="Picture 67.png"/>
          <p:cNvPicPr>
            <a:picLocks noGrp="1" noChangeAspect="1"/>
          </p:cNvPicPr>
          <p:nvPr>
            <p:ph idx="1"/>
          </p:nvPr>
        </p:nvPicPr>
        <p:blipFill>
          <a:blip r:embed="rId2"/>
          <a:srcRect t="-4319" b="-4319"/>
          <a:stretch>
            <a:fillRect/>
          </a:stretch>
        </p:blipFill>
        <p:spPr/>
      </p:pic>
      <p:sp>
        <p:nvSpPr>
          <p:cNvPr id="5" name="Rectangle 4"/>
          <p:cNvSpPr/>
          <p:nvPr/>
        </p:nvSpPr>
        <p:spPr>
          <a:xfrm>
            <a:off x="425295" y="2921000"/>
            <a:ext cx="8210705" cy="469900"/>
          </a:xfrm>
          <a:prstGeom prst="rect">
            <a:avLst/>
          </a:prstGeom>
          <a:noFill/>
          <a:ln w="28575" cmpd="sng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04801" y="1854200"/>
            <a:ext cx="7950200" cy="469900"/>
          </a:xfrm>
          <a:prstGeom prst="rect">
            <a:avLst/>
          </a:prstGeom>
          <a:noFill/>
          <a:ln w="28575" cmpd="sng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2. Case: The real missing</a:t>
            </a:r>
            <a:endParaRPr lang="en-US" dirty="0"/>
          </a:p>
        </p:txBody>
      </p:sp>
      <p:pic>
        <p:nvPicPr>
          <p:cNvPr id="6" name="Content Placeholder 5" descr="Picture 53.png"/>
          <p:cNvPicPr>
            <a:picLocks noGrp="1" noChangeAspect="1"/>
          </p:cNvPicPr>
          <p:nvPr>
            <p:ph idx="1"/>
          </p:nvPr>
        </p:nvPicPr>
        <p:blipFill>
          <a:blip r:embed="rId2"/>
          <a:srcRect t="36005" r="24448" b="2558"/>
          <a:stretch>
            <a:fillRect/>
          </a:stretch>
        </p:blipFill>
        <p:spPr>
          <a:xfrm>
            <a:off x="198549" y="3509408"/>
            <a:ext cx="8780351" cy="2688440"/>
          </a:xfrm>
        </p:spPr>
      </p:pic>
      <p:pic>
        <p:nvPicPr>
          <p:cNvPr id="7" name="Picture 6" descr="Picture 69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2058987"/>
            <a:ext cx="8902700" cy="995371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 rot="10800000">
            <a:off x="6616700" y="2705284"/>
            <a:ext cx="914400" cy="698148"/>
          </a:xfrm>
          <a:prstGeom prst="straightConnector1">
            <a:avLst/>
          </a:prstGeom>
          <a:ln w="38100" cmpd="sng">
            <a:solidFill>
              <a:schemeClr val="accent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76200" y="4025900"/>
            <a:ext cx="1790699" cy="469900"/>
          </a:xfrm>
          <a:prstGeom prst="rect">
            <a:avLst/>
          </a:prstGeom>
          <a:noFill/>
          <a:ln w="28575" cmpd="sng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6200" y="5727948"/>
            <a:ext cx="1790699" cy="469900"/>
          </a:xfrm>
          <a:prstGeom prst="rect">
            <a:avLst/>
          </a:prstGeom>
          <a:noFill/>
          <a:ln w="28575" cmpd="sng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1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3. Case: Missed gene call</a:t>
            </a:r>
            <a:endParaRPr lang="en-US" dirty="0"/>
          </a:p>
        </p:txBody>
      </p:sp>
      <p:pic>
        <p:nvPicPr>
          <p:cNvPr id="4" name="Content Placeholder 3" descr="Picture 72.png"/>
          <p:cNvPicPr>
            <a:picLocks noGrp="1" noChangeAspect="1"/>
          </p:cNvPicPr>
          <p:nvPr>
            <p:ph idx="1"/>
          </p:nvPr>
        </p:nvPicPr>
        <p:blipFill>
          <a:blip r:embed="rId2"/>
          <a:srcRect t="-5556" b="-7779"/>
          <a:stretch>
            <a:fillRect/>
          </a:stretch>
        </p:blipFill>
        <p:spPr>
          <a:xfrm>
            <a:off x="127000" y="1277938"/>
            <a:ext cx="8767777" cy="3000517"/>
          </a:xfrm>
        </p:spPr>
      </p:pic>
      <p:pic>
        <p:nvPicPr>
          <p:cNvPr id="5" name="Picture 4" descr="Picture 7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248150"/>
            <a:ext cx="9144000" cy="1866900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rot="10800000">
            <a:off x="6527800" y="3042369"/>
            <a:ext cx="914400" cy="698148"/>
          </a:xfrm>
          <a:prstGeom prst="straightConnector1">
            <a:avLst/>
          </a:prstGeom>
          <a:ln w="38100" cmpd="sng">
            <a:solidFill>
              <a:schemeClr val="accent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rot="10800000">
            <a:off x="4191000" y="5765976"/>
            <a:ext cx="914400" cy="698148"/>
          </a:xfrm>
          <a:prstGeom prst="straightConnector1">
            <a:avLst/>
          </a:prstGeom>
          <a:ln w="38100" cmpd="sng">
            <a:solidFill>
              <a:schemeClr val="accent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5738"/>
            <a:ext cx="8229600" cy="1143000"/>
          </a:xfrm>
        </p:spPr>
        <p:txBody>
          <a:bodyPr/>
          <a:lstStyle/>
          <a:p>
            <a:r>
              <a:rPr lang="en-US" dirty="0" smtClean="0"/>
              <a:t>Your genome after RAST</a:t>
            </a:r>
            <a:endParaRPr lang="en-US" dirty="0"/>
          </a:p>
        </p:txBody>
      </p:sp>
      <p:pic>
        <p:nvPicPr>
          <p:cNvPr id="4" name="Content Placeholder 3" descr="Picture 35.png"/>
          <p:cNvPicPr>
            <a:picLocks noGrp="1" noChangeAspect="1"/>
          </p:cNvPicPr>
          <p:nvPr>
            <p:ph idx="1"/>
          </p:nvPr>
        </p:nvPicPr>
        <p:blipFill>
          <a:blip r:embed="rId2"/>
          <a:srcRect l="-2025" r="1725"/>
          <a:stretch>
            <a:fillRect/>
          </a:stretch>
        </p:blipFill>
        <p:spPr>
          <a:xfrm>
            <a:off x="38100" y="1138225"/>
            <a:ext cx="8966200" cy="5410284"/>
          </a:xfrm>
        </p:spPr>
      </p:pic>
      <p:pic>
        <p:nvPicPr>
          <p:cNvPr id="5" name="Picture 4" descr="Picture 38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2360232"/>
            <a:ext cx="1335746" cy="408381"/>
          </a:xfrm>
          <a:prstGeom prst="rect">
            <a:avLst/>
          </a:prstGeom>
        </p:spPr>
      </p:pic>
      <p:cxnSp>
        <p:nvCxnSpPr>
          <p:cNvPr id="13" name="Straight Arrow Connector 12"/>
          <p:cNvCxnSpPr/>
          <p:nvPr/>
        </p:nvCxnSpPr>
        <p:spPr>
          <a:xfrm rot="10800000" flipV="1">
            <a:off x="1247977" y="4000500"/>
            <a:ext cx="1066800" cy="533400"/>
          </a:xfrm>
          <a:prstGeom prst="straightConnector1">
            <a:avLst/>
          </a:prstGeom>
          <a:ln w="38100" cmpd="sng">
            <a:solidFill>
              <a:schemeClr val="accent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rot="10800000" flipV="1">
            <a:off x="1792946" y="2093532"/>
            <a:ext cx="1066800" cy="533400"/>
          </a:xfrm>
          <a:prstGeom prst="straightConnector1">
            <a:avLst/>
          </a:prstGeom>
          <a:ln w="38100" cmpd="sng">
            <a:solidFill>
              <a:schemeClr val="accent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6838"/>
            <a:ext cx="8229600" cy="1143000"/>
          </a:xfrm>
        </p:spPr>
        <p:txBody>
          <a:bodyPr/>
          <a:lstStyle/>
          <a:p>
            <a:r>
              <a:rPr lang="en-US" dirty="0" smtClean="0"/>
              <a:t>Your improved genome</a:t>
            </a:r>
            <a:endParaRPr lang="en-US" dirty="0"/>
          </a:p>
        </p:txBody>
      </p:sp>
      <p:pic>
        <p:nvPicPr>
          <p:cNvPr id="4" name="Content Placeholder 3" descr="Picture 36.png"/>
          <p:cNvPicPr>
            <a:picLocks noGrp="1" noChangeAspect="1"/>
          </p:cNvPicPr>
          <p:nvPr>
            <p:ph idx="1"/>
          </p:nvPr>
        </p:nvPicPr>
        <p:blipFill>
          <a:blip r:embed="rId2"/>
          <a:srcRect l="-742" r="2969"/>
          <a:stretch>
            <a:fillRect/>
          </a:stretch>
        </p:blipFill>
        <p:spPr>
          <a:xfrm>
            <a:off x="124423" y="1092199"/>
            <a:ext cx="8879877" cy="5439965"/>
          </a:xfrm>
        </p:spPr>
      </p:pic>
      <p:cxnSp>
        <p:nvCxnSpPr>
          <p:cNvPr id="5" name="Straight Arrow Connector 4"/>
          <p:cNvCxnSpPr/>
          <p:nvPr/>
        </p:nvCxnSpPr>
        <p:spPr>
          <a:xfrm rot="10800000" flipV="1">
            <a:off x="1282700" y="3968389"/>
            <a:ext cx="1181100" cy="699219"/>
          </a:xfrm>
          <a:prstGeom prst="straightConnector1">
            <a:avLst/>
          </a:prstGeom>
          <a:ln w="38100" cmpd="sng">
            <a:solidFill>
              <a:schemeClr val="accent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Re-annotated 490 gene functions</a:t>
            </a:r>
          </a:p>
          <a:p>
            <a:r>
              <a:rPr lang="en-US" dirty="0" smtClean="0"/>
              <a:t>Increased the number of pegs in subsystems from 36% to 50%</a:t>
            </a:r>
          </a:p>
          <a:p>
            <a:r>
              <a:rPr lang="en-US" dirty="0" smtClean="0"/>
              <a:t>This added 60 subsystems to the metabolic reconstruction of your genome</a:t>
            </a:r>
          </a:p>
          <a:p>
            <a:r>
              <a:rPr lang="en-US" dirty="0" smtClean="0"/>
              <a:t>Possible to add missed genes, annotate them and connect them to subsystems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8229600" cy="1143000"/>
          </a:xfrm>
        </p:spPr>
        <p:txBody>
          <a:bodyPr/>
          <a:lstStyle/>
          <a:p>
            <a:r>
              <a:rPr lang="en-US" dirty="0" smtClean="0"/>
              <a:t>Your genome after RAST</a:t>
            </a:r>
            <a:endParaRPr lang="en-US" dirty="0"/>
          </a:p>
        </p:txBody>
      </p:sp>
      <p:pic>
        <p:nvPicPr>
          <p:cNvPr id="4" name="Content Placeholder 3" descr="Picture 35.png"/>
          <p:cNvPicPr>
            <a:picLocks noGrp="1" noChangeAspect="1"/>
          </p:cNvPicPr>
          <p:nvPr>
            <p:ph idx="1"/>
          </p:nvPr>
        </p:nvPicPr>
        <p:blipFill>
          <a:blip r:embed="rId2"/>
          <a:srcRect l="-2025" r="1725"/>
          <a:stretch>
            <a:fillRect/>
          </a:stretch>
        </p:blipFill>
        <p:spPr>
          <a:xfrm>
            <a:off x="0" y="1112837"/>
            <a:ext cx="8890000" cy="5364205"/>
          </a:xfrm>
        </p:spPr>
      </p:pic>
      <p:pic>
        <p:nvPicPr>
          <p:cNvPr id="5" name="Picture 4" descr="Picture 38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2360232"/>
            <a:ext cx="1335746" cy="408381"/>
          </a:xfrm>
          <a:prstGeom prst="rect">
            <a:avLst/>
          </a:prstGeom>
        </p:spPr>
      </p:pic>
      <p:cxnSp>
        <p:nvCxnSpPr>
          <p:cNvPr id="13" name="Straight Arrow Connector 12"/>
          <p:cNvCxnSpPr/>
          <p:nvPr/>
        </p:nvCxnSpPr>
        <p:spPr>
          <a:xfrm rot="10800000" flipV="1">
            <a:off x="1247977" y="4000500"/>
            <a:ext cx="1066800" cy="533400"/>
          </a:xfrm>
          <a:prstGeom prst="straightConnector1">
            <a:avLst/>
          </a:prstGeom>
          <a:ln w="38100" cmpd="sng">
            <a:solidFill>
              <a:schemeClr val="accent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5435600" y="1435100"/>
            <a:ext cx="3009900" cy="368300"/>
          </a:xfrm>
          <a:prstGeom prst="rect">
            <a:avLst/>
          </a:prstGeom>
          <a:noFill/>
          <a:ln w="28575" cmpd="sng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1438"/>
            <a:ext cx="8229600" cy="1143000"/>
          </a:xfrm>
        </p:spPr>
        <p:txBody>
          <a:bodyPr/>
          <a:lstStyle/>
          <a:p>
            <a:r>
              <a:rPr lang="en-US" dirty="0" smtClean="0"/>
              <a:t>SEED genome in RAST</a:t>
            </a:r>
            <a:endParaRPr lang="en-US" dirty="0"/>
          </a:p>
        </p:txBody>
      </p:sp>
      <p:pic>
        <p:nvPicPr>
          <p:cNvPr id="4" name="Content Placeholder 3" descr="Picture 73.png"/>
          <p:cNvPicPr>
            <a:picLocks noGrp="1" noChangeAspect="1"/>
          </p:cNvPicPr>
          <p:nvPr>
            <p:ph idx="1"/>
          </p:nvPr>
        </p:nvPicPr>
        <p:blipFill>
          <a:blip r:embed="rId2"/>
          <a:srcRect l="-1424" r="824"/>
          <a:stretch>
            <a:fillRect/>
          </a:stretch>
        </p:blipFill>
        <p:spPr>
          <a:xfrm>
            <a:off x="309568" y="1128234"/>
            <a:ext cx="8542332" cy="5363532"/>
          </a:xfrm>
        </p:spPr>
      </p:pic>
      <p:cxnSp>
        <p:nvCxnSpPr>
          <p:cNvPr id="5" name="Straight Arrow Connector 4"/>
          <p:cNvCxnSpPr/>
          <p:nvPr/>
        </p:nvCxnSpPr>
        <p:spPr>
          <a:xfrm rot="10800000" flipV="1">
            <a:off x="1409700" y="3733800"/>
            <a:ext cx="1066800" cy="533400"/>
          </a:xfrm>
          <a:prstGeom prst="straightConnector1">
            <a:avLst/>
          </a:prstGeom>
          <a:ln w="38100" cmpd="sng">
            <a:solidFill>
              <a:schemeClr val="accent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5346700" y="1250950"/>
            <a:ext cx="3009900" cy="368300"/>
          </a:xfrm>
          <a:prstGeom prst="rect">
            <a:avLst/>
          </a:prstGeom>
          <a:noFill/>
          <a:ln w="28575" cmpd="sng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 Function based </a:t>
            </a:r>
            <a:r>
              <a:rPr lang="en-US" dirty="0"/>
              <a:t>c</a:t>
            </a:r>
            <a:r>
              <a:rPr lang="en-US" dirty="0" smtClean="0"/>
              <a:t>omparison </a:t>
            </a:r>
            <a:r>
              <a:rPr lang="en-US" dirty="0"/>
              <a:t>t</a:t>
            </a:r>
            <a:r>
              <a:rPr lang="en-US" dirty="0" smtClean="0"/>
              <a:t>ool</a:t>
            </a:r>
            <a:endParaRPr lang="en-US" dirty="0"/>
          </a:p>
        </p:txBody>
      </p:sp>
      <p:pic>
        <p:nvPicPr>
          <p:cNvPr id="4" name="Content Placeholder 3" descr="Picture 45.png"/>
          <p:cNvPicPr>
            <a:picLocks noGrp="1" noChangeAspect="1"/>
          </p:cNvPicPr>
          <p:nvPr>
            <p:ph idx="1"/>
          </p:nvPr>
        </p:nvPicPr>
        <p:blipFill>
          <a:blip r:embed="rId2"/>
          <a:srcRect t="-7204" b="-7204"/>
          <a:stretch>
            <a:fillRect/>
          </a:stretch>
        </p:blipFill>
        <p:spPr/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Choose genome to compare to</a:t>
            </a:r>
            <a:endParaRPr lang="en-US" dirty="0"/>
          </a:p>
        </p:txBody>
      </p:sp>
      <p:pic>
        <p:nvPicPr>
          <p:cNvPr id="6" name="Content Placeholder 5" descr="Picture 75.png"/>
          <p:cNvPicPr>
            <a:picLocks noGrp="1" noChangeAspect="1"/>
          </p:cNvPicPr>
          <p:nvPr>
            <p:ph idx="1"/>
          </p:nvPr>
        </p:nvPicPr>
        <p:blipFill>
          <a:blip r:embed="rId2"/>
          <a:srcRect t="-2612" r="2282" b="4850"/>
          <a:stretch>
            <a:fillRect/>
          </a:stretch>
        </p:blipFill>
        <p:spPr>
          <a:xfrm>
            <a:off x="25399" y="1700686"/>
            <a:ext cx="9009986" cy="2757014"/>
          </a:xfrm>
        </p:spPr>
      </p:pic>
      <p:cxnSp>
        <p:nvCxnSpPr>
          <p:cNvPr id="7" name="Straight Arrow Connector 6"/>
          <p:cNvCxnSpPr/>
          <p:nvPr/>
        </p:nvCxnSpPr>
        <p:spPr>
          <a:xfrm rot="10800000">
            <a:off x="3622877" y="2070100"/>
            <a:ext cx="1066800" cy="965200"/>
          </a:xfrm>
          <a:prstGeom prst="straightConnector1">
            <a:avLst/>
          </a:prstGeom>
          <a:ln w="38100" cmpd="sng">
            <a:solidFill>
              <a:schemeClr val="accent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rot="10800000">
            <a:off x="892377" y="4267200"/>
            <a:ext cx="1066800" cy="965200"/>
          </a:xfrm>
          <a:prstGeom prst="straightConnector1">
            <a:avLst/>
          </a:prstGeom>
          <a:ln w="38100" cmpd="sng">
            <a:solidFill>
              <a:schemeClr val="accent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6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Compare Metabolic Reconstruction of your genome (A) and the SEED genome (B)</a:t>
            </a:r>
            <a:endParaRPr lang="en-US" dirty="0"/>
          </a:p>
        </p:txBody>
      </p:sp>
      <p:pic>
        <p:nvPicPr>
          <p:cNvPr id="16" name="Picture 15" descr="Picture 76.png"/>
          <p:cNvPicPr>
            <a:picLocks noChangeAspect="1"/>
          </p:cNvPicPr>
          <p:nvPr/>
        </p:nvPicPr>
        <p:blipFill>
          <a:blip r:embed="rId2"/>
          <a:srcRect t="3273" b="13093"/>
          <a:stretch>
            <a:fillRect/>
          </a:stretch>
        </p:blipFill>
        <p:spPr>
          <a:xfrm>
            <a:off x="222095" y="1366568"/>
            <a:ext cx="8921905" cy="2803738"/>
          </a:xfrm>
          <a:prstGeom prst="rect">
            <a:avLst/>
          </a:prstGeom>
        </p:spPr>
      </p:pic>
      <p:pic>
        <p:nvPicPr>
          <p:cNvPr id="17" name="Picture 16" descr="Picture 77.png"/>
          <p:cNvPicPr>
            <a:picLocks noChangeAspect="1"/>
          </p:cNvPicPr>
          <p:nvPr/>
        </p:nvPicPr>
        <p:blipFill>
          <a:blip r:embed="rId3"/>
          <a:srcRect t="23889"/>
          <a:stretch>
            <a:fillRect/>
          </a:stretch>
        </p:blipFill>
        <p:spPr>
          <a:xfrm>
            <a:off x="206857" y="4427937"/>
            <a:ext cx="8937143" cy="1223562"/>
          </a:xfrm>
          <a:prstGeom prst="rect">
            <a:avLst/>
          </a:prstGeom>
        </p:spPr>
      </p:pic>
      <p:pic>
        <p:nvPicPr>
          <p:cNvPr id="18" name="Picture 17" descr="Picture 78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6857" y="5781106"/>
            <a:ext cx="8906666" cy="518095"/>
          </a:xfrm>
          <a:prstGeom prst="rect">
            <a:avLst/>
          </a:prstGeom>
        </p:spPr>
      </p:pic>
      <p:cxnSp>
        <p:nvCxnSpPr>
          <p:cNvPr id="23" name="Straight Arrow Connector 22"/>
          <p:cNvCxnSpPr/>
          <p:nvPr/>
        </p:nvCxnSpPr>
        <p:spPr>
          <a:xfrm rot="16200000" flipV="1">
            <a:off x="6172201" y="6013450"/>
            <a:ext cx="622300" cy="571502"/>
          </a:xfrm>
          <a:prstGeom prst="straightConnector1">
            <a:avLst/>
          </a:prstGeom>
          <a:ln w="38100" cmpd="sng">
            <a:solidFill>
              <a:schemeClr val="accent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222095" y="2273300"/>
            <a:ext cx="622300" cy="1897006"/>
          </a:xfrm>
          <a:prstGeom prst="rect">
            <a:avLst/>
          </a:prstGeom>
          <a:noFill/>
          <a:ln w="28575" cmpd="sng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222095" y="4322706"/>
            <a:ext cx="622300" cy="1328793"/>
          </a:xfrm>
          <a:prstGeom prst="rect">
            <a:avLst/>
          </a:prstGeom>
          <a:noFill/>
          <a:ln w="28575" cmpd="sng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222095" y="5781106"/>
            <a:ext cx="622300" cy="518095"/>
          </a:xfrm>
          <a:prstGeom prst="rect">
            <a:avLst/>
          </a:prstGeom>
          <a:noFill/>
          <a:ln w="28575" cmpd="sng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1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1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1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1. Case: Candidate present but Function different</a:t>
            </a:r>
            <a:endParaRPr lang="en-US" dirty="0"/>
          </a:p>
        </p:txBody>
      </p:sp>
      <p:pic>
        <p:nvPicPr>
          <p:cNvPr id="4" name="Content Placeholder 3" descr="Picture 55.png"/>
          <p:cNvPicPr>
            <a:picLocks noGrp="1" noChangeAspect="1"/>
          </p:cNvPicPr>
          <p:nvPr>
            <p:ph idx="1"/>
          </p:nvPr>
        </p:nvPicPr>
        <p:blipFill>
          <a:blip r:embed="rId2"/>
          <a:srcRect t="30779" b="40800"/>
          <a:stretch>
            <a:fillRect/>
          </a:stretch>
        </p:blipFill>
        <p:spPr>
          <a:xfrm>
            <a:off x="0" y="1417638"/>
            <a:ext cx="9144000" cy="1234382"/>
          </a:xfrm>
        </p:spPr>
      </p:pic>
      <p:pic>
        <p:nvPicPr>
          <p:cNvPr id="11" name="Picture 10" descr="Picture 8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199832"/>
            <a:ext cx="9144000" cy="2079625"/>
          </a:xfrm>
          <a:prstGeom prst="rect">
            <a:avLst/>
          </a:prstGeom>
        </p:spPr>
      </p:pic>
      <p:cxnSp>
        <p:nvCxnSpPr>
          <p:cNvPr id="13" name="Straight Arrow Connector 12"/>
          <p:cNvCxnSpPr/>
          <p:nvPr/>
        </p:nvCxnSpPr>
        <p:spPr>
          <a:xfrm flipV="1">
            <a:off x="2895600" y="5930383"/>
            <a:ext cx="977900" cy="698148"/>
          </a:xfrm>
          <a:prstGeom prst="straightConnector1">
            <a:avLst/>
          </a:prstGeom>
          <a:ln w="38100" cmpd="sng">
            <a:solidFill>
              <a:schemeClr val="accent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rot="10800000">
            <a:off x="266699" y="2112798"/>
            <a:ext cx="793750" cy="698148"/>
          </a:xfrm>
          <a:prstGeom prst="straightConnector1">
            <a:avLst/>
          </a:prstGeom>
          <a:ln w="38100" cmpd="sng">
            <a:solidFill>
              <a:schemeClr val="accent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rot="10800000">
            <a:off x="266699" y="2652020"/>
            <a:ext cx="793750" cy="698148"/>
          </a:xfrm>
          <a:prstGeom prst="straightConnector1">
            <a:avLst/>
          </a:prstGeom>
          <a:ln w="38100" cmpd="sng">
            <a:solidFill>
              <a:schemeClr val="accent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930400" y="3350168"/>
            <a:ext cx="60782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accent2"/>
                </a:solidFill>
                <a:latin typeface="Arial Rounded MT Bold"/>
                <a:cs typeface="Arial Rounded MT Bold"/>
              </a:rPr>
              <a:t>But to eliminate the risk of annotating a </a:t>
            </a:r>
            <a:r>
              <a:rPr lang="en-US" sz="2000" dirty="0" err="1" smtClean="0">
                <a:solidFill>
                  <a:schemeClr val="accent2"/>
                </a:solidFill>
                <a:latin typeface="Arial Rounded MT Bold"/>
                <a:cs typeface="Arial Rounded MT Bold"/>
              </a:rPr>
              <a:t>paralog</a:t>
            </a:r>
            <a:r>
              <a:rPr lang="en-US" sz="2000" dirty="0" smtClean="0">
                <a:solidFill>
                  <a:schemeClr val="accent2"/>
                </a:solidFill>
                <a:latin typeface="Arial Rounded MT Bold"/>
                <a:cs typeface="Arial Rounded MT Bold"/>
              </a:rPr>
              <a:t> </a:t>
            </a:r>
            <a:endParaRPr lang="en-US" sz="2000" dirty="0">
              <a:solidFill>
                <a:schemeClr val="accent2"/>
              </a:solidFill>
              <a:latin typeface="Arial Rounded MT Bold"/>
              <a:cs typeface="Arial Rounded MT Bold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Compare Regions</a:t>
            </a:r>
            <a:endParaRPr lang="en-US" dirty="0"/>
          </a:p>
        </p:txBody>
      </p:sp>
      <p:pic>
        <p:nvPicPr>
          <p:cNvPr id="4" name="Content Placeholder 3" descr="Picture 62.png"/>
          <p:cNvPicPr>
            <a:picLocks noGrp="1" noChangeAspect="1"/>
          </p:cNvPicPr>
          <p:nvPr>
            <p:ph idx="1"/>
          </p:nvPr>
        </p:nvPicPr>
        <p:blipFill>
          <a:blip r:embed="rId2"/>
          <a:srcRect l="-1431" t="21552" r="7312"/>
          <a:stretch>
            <a:fillRect/>
          </a:stretch>
        </p:blipFill>
        <p:spPr>
          <a:xfrm>
            <a:off x="212999" y="1417638"/>
            <a:ext cx="8778601" cy="4587133"/>
          </a:xfrm>
        </p:spPr>
      </p:pic>
      <p:cxnSp>
        <p:nvCxnSpPr>
          <p:cNvPr id="5" name="Straight Arrow Connector 4"/>
          <p:cNvCxnSpPr/>
          <p:nvPr/>
        </p:nvCxnSpPr>
        <p:spPr>
          <a:xfrm rot="10800000" flipV="1">
            <a:off x="2654300" y="2245344"/>
            <a:ext cx="1231900" cy="259114"/>
          </a:xfrm>
          <a:prstGeom prst="straightConnector1">
            <a:avLst/>
          </a:prstGeom>
          <a:ln w="38100" cmpd="sng">
            <a:solidFill>
              <a:schemeClr val="accent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Annotate Chromosomal Clusters</a:t>
            </a:r>
            <a:endParaRPr lang="en-US" dirty="0"/>
          </a:p>
        </p:txBody>
      </p:sp>
      <p:pic>
        <p:nvPicPr>
          <p:cNvPr id="6" name="Content Placeholder 5" descr="Picture 63.png"/>
          <p:cNvPicPr>
            <a:picLocks noGrp="1" noChangeAspect="1"/>
          </p:cNvPicPr>
          <p:nvPr>
            <p:ph idx="1"/>
          </p:nvPr>
        </p:nvPicPr>
        <p:blipFill>
          <a:blip r:embed="rId2"/>
          <a:srcRect t="6594" r="3619" b="1388"/>
          <a:stretch>
            <a:fillRect/>
          </a:stretch>
        </p:blipFill>
        <p:spPr>
          <a:xfrm>
            <a:off x="0" y="1916101"/>
            <a:ext cx="9144000" cy="3641177"/>
          </a:xfrm>
        </p:spPr>
      </p:pic>
      <p:sp>
        <p:nvSpPr>
          <p:cNvPr id="7" name="Rectangle 6"/>
          <p:cNvSpPr/>
          <p:nvPr/>
        </p:nvSpPr>
        <p:spPr>
          <a:xfrm>
            <a:off x="38100" y="2235200"/>
            <a:ext cx="8464705" cy="469900"/>
          </a:xfrm>
          <a:prstGeom prst="rect">
            <a:avLst/>
          </a:prstGeom>
          <a:noFill/>
          <a:ln w="28575" cmpd="sng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5875</TotalTime>
  <Words>141</Words>
  <Application>Microsoft Macintosh PowerPoint</Application>
  <PresentationFormat>On-screen Show (4:3)</PresentationFormat>
  <Paragraphs>24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Improving RAST annotations within RAST</vt:lpstr>
      <vt:lpstr>Your genome after RAST</vt:lpstr>
      <vt:lpstr>SEED genome in RAST</vt:lpstr>
      <vt:lpstr>Use Function based comparison tool</vt:lpstr>
      <vt:lpstr>Choose genome to compare to</vt:lpstr>
      <vt:lpstr>Compare Metabolic Reconstruction of your genome (A) and the SEED genome (B)</vt:lpstr>
      <vt:lpstr>1. Case: Candidate present but Function different</vt:lpstr>
      <vt:lpstr>Compare Regions</vt:lpstr>
      <vt:lpstr>Annotate Chromosomal Clusters</vt:lpstr>
      <vt:lpstr>Annotate set 1</vt:lpstr>
      <vt:lpstr>Set 1 done continue</vt:lpstr>
      <vt:lpstr>2. Case: The real missing</vt:lpstr>
      <vt:lpstr>3. Case: Missed gene call</vt:lpstr>
      <vt:lpstr>Your genome after RAST</vt:lpstr>
      <vt:lpstr>Your improved genome</vt:lpstr>
      <vt:lpstr>Summary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Improving RAST Annotations</dc:title>
  <dc:creator>Veronika Vonstein</dc:creator>
  <cp:lastModifiedBy>Robert Olson</cp:lastModifiedBy>
  <cp:revision>21</cp:revision>
  <dcterms:created xsi:type="dcterms:W3CDTF">2013-11-04T19:18:00Z</dcterms:created>
  <dcterms:modified xsi:type="dcterms:W3CDTF">2013-11-04T19:30:57Z</dcterms:modified>
</cp:coreProperties>
</file>